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76" r:id="rId1"/>
  </p:sldMasterIdLst>
  <p:notesMasterIdLst>
    <p:notesMasterId r:id="rId49"/>
  </p:notesMasterIdLst>
  <p:sldIdLst>
    <p:sldId id="256" r:id="rId2"/>
    <p:sldId id="259" r:id="rId3"/>
    <p:sldId id="258" r:id="rId4"/>
    <p:sldId id="298" r:id="rId5"/>
    <p:sldId id="300" r:id="rId6"/>
    <p:sldId id="299" r:id="rId7"/>
    <p:sldId id="302" r:id="rId8"/>
    <p:sldId id="303" r:id="rId9"/>
    <p:sldId id="260" r:id="rId10"/>
    <p:sldId id="261" r:id="rId11"/>
    <p:sldId id="301" r:id="rId12"/>
    <p:sldId id="262" r:id="rId13"/>
    <p:sldId id="263" r:id="rId14"/>
    <p:sldId id="264" r:id="rId15"/>
    <p:sldId id="265" r:id="rId16"/>
    <p:sldId id="268" r:id="rId17"/>
    <p:sldId id="257" r:id="rId18"/>
    <p:sldId id="267" r:id="rId19"/>
    <p:sldId id="269" r:id="rId20"/>
    <p:sldId id="270" r:id="rId21"/>
    <p:sldId id="272" r:id="rId22"/>
    <p:sldId id="271" r:id="rId23"/>
    <p:sldId id="273" r:id="rId24"/>
    <p:sldId id="274" r:id="rId25"/>
    <p:sldId id="275" r:id="rId26"/>
    <p:sldId id="278" r:id="rId27"/>
    <p:sldId id="279" r:id="rId28"/>
    <p:sldId id="280" r:id="rId29"/>
    <p:sldId id="281" r:id="rId30"/>
    <p:sldId id="282" r:id="rId31"/>
    <p:sldId id="276" r:id="rId32"/>
    <p:sldId id="283" r:id="rId33"/>
    <p:sldId id="284" r:id="rId34"/>
    <p:sldId id="287" r:id="rId35"/>
    <p:sldId id="286" r:id="rId36"/>
    <p:sldId id="288" r:id="rId37"/>
    <p:sldId id="285" r:id="rId38"/>
    <p:sldId id="289" r:id="rId39"/>
    <p:sldId id="290" r:id="rId40"/>
    <p:sldId id="291" r:id="rId41"/>
    <p:sldId id="292" r:id="rId42"/>
    <p:sldId id="277" r:id="rId43"/>
    <p:sldId id="293" r:id="rId44"/>
    <p:sldId id="294" r:id="rId45"/>
    <p:sldId id="295" r:id="rId46"/>
    <p:sldId id="296" r:id="rId47"/>
    <p:sldId id="297" r:id="rId4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7410" autoAdjust="0"/>
  </p:normalViewPr>
  <p:slideViewPr>
    <p:cSldViewPr>
      <p:cViewPr varScale="1">
        <p:scale>
          <a:sx n="70" d="100"/>
          <a:sy n="70" d="100"/>
        </p:scale>
        <p:origin x="-1974" y="-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910F9E-AC78-46F9-A83E-1C7EC6A12119}" type="datetimeFigureOut">
              <a:rPr lang="en-US" smtClean="0"/>
              <a:t>8/9/2013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49B575-5B40-4846-B266-0D89970D89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3112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 smtClean="0"/>
              <a:t>We all know there are tremendous bulks</a:t>
            </a:r>
            <a:r>
              <a:rPr lang="en-US" baseline="0" dirty="0" smtClean="0"/>
              <a:t> of useful information hidden in the big data. 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We’ve been developing all kinds of techniques trying to grab the gold. 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But we are missing something important:</a:t>
            </a:r>
          </a:p>
          <a:p>
            <a:pPr marL="685800" lvl="1" indent="-228600">
              <a:buAutoNum type="arabicPeriod"/>
            </a:pPr>
            <a:r>
              <a:rPr lang="en-US" baseline="0" dirty="0" smtClean="0"/>
              <a:t>The gold in data comes from the one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49B575-5B40-4846-B266-0D89970D892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84849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49B575-5B40-4846-B266-0D89970D8927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3462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49B575-5B40-4846-B266-0D89970D8927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3462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49B575-5B40-4846-B266-0D89970D8927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3462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 smtClean="0"/>
              <a:t>Mean=0.5</a:t>
            </a:r>
            <a:r>
              <a:rPr lang="en-US" baseline="0" dirty="0" smtClean="0"/>
              <a:t> is the turning point of better market size;(from fig (a))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MC converges quickly according to the size;(from fig (c))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In </a:t>
            </a:r>
            <a:r>
              <a:rPr lang="en-US" baseline="0" dirty="0" err="1" smtClean="0"/>
              <a:t>Zipf</a:t>
            </a:r>
            <a:r>
              <a:rPr lang="en-US" baseline="0" dirty="0" smtClean="0"/>
              <a:t> distribution, most investors are unreliable, the market tends to be small. (from fig(d))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49B575-5B40-4846-B266-0D89970D8927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2771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 smtClean="0"/>
              <a:t>Complexity analysis holds, O(</a:t>
            </a:r>
            <a:r>
              <a:rPr lang="en-US" dirty="0" err="1" smtClean="0"/>
              <a:t>nlogn</a:t>
            </a:r>
            <a:r>
              <a:rPr lang="en-US" dirty="0" smtClean="0"/>
              <a:t>)for red line,</a:t>
            </a:r>
            <a:r>
              <a:rPr lang="en-US" baseline="0" dirty="0" smtClean="0"/>
              <a:t> O(n) for blue, O(1) for black(axis); (from fig e)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Approximate algorithms performs to the expectation on efficiency; from fig e to fig h</a:t>
            </a: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baseline="0" dirty="0" smtClean="0"/>
              <a:t>Approximate algorithms performs to the expectation on effectiveness, the gap between red and black shows the approximate ratio; from fig </a:t>
            </a:r>
            <a:r>
              <a:rPr lang="en-US" baseline="0" dirty="0" err="1" smtClean="0"/>
              <a:t>i</a:t>
            </a:r>
            <a:r>
              <a:rPr lang="en-US" baseline="0" dirty="0" smtClean="0"/>
              <a:t> to fig l</a:t>
            </a:r>
          </a:p>
          <a:p>
            <a:pPr marL="228600" indent="-228600">
              <a:buAutoNum type="arabicPeriod"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49B575-5B40-4846-B266-0D89970D8927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2771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 smtClean="0"/>
              <a:t>The lower</a:t>
            </a:r>
            <a:r>
              <a:rPr lang="en-US" baseline="0" dirty="0" smtClean="0"/>
              <a:t> bound must satisfy the condition in Theorem 2; (the dotted line in fig b is thus invalid)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The EMP can find satisfactory markets;(fig c and d)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49B575-5B40-4846-B266-0D89970D892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9019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 smtClean="0"/>
              <a:t>The</a:t>
            </a:r>
            <a:r>
              <a:rPr lang="en-US" baseline="0" dirty="0" smtClean="0"/>
              <a:t> majority of the most precious information, i.e. the gold, cannot be easily found in data solely. 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Human, instead of data, is now being considered as the unexploited source of information, knowledge, or simply “wisdom”.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Human is both the processor and the data source.</a:t>
            </a:r>
          </a:p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49B575-5B40-4846-B266-0D89970D892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3430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49B575-5B40-4846-B266-0D89970D892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3382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1. We need a tool, or at least a framework to gauge,</a:t>
            </a:r>
            <a:r>
              <a:rPr lang="en-US" baseline="0" dirty="0" smtClean="0"/>
              <a:t> form and manage the wisdom within the human.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49B575-5B40-4846-B266-0D89970D892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2679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1. We need a tool, or at least a framework to gauge,</a:t>
            </a:r>
            <a:r>
              <a:rPr lang="en-US" baseline="0" dirty="0" smtClean="0"/>
              <a:t> form and manage the wisdom within the human.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49B575-5B40-4846-B266-0D89970D892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2679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49B575-5B40-4846-B266-0D89970D892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8071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 smtClean="0"/>
              <a:t>So we</a:t>
            </a:r>
            <a:r>
              <a:rPr lang="en-US" baseline="0" dirty="0" smtClean="0"/>
              <a:t> propose to use the market to organize online social users, who serve as investors;</a:t>
            </a:r>
          </a:p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49B575-5B40-4846-B266-0D89970D892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0041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 smtClean="0"/>
              <a:t>Mainly we have three</a:t>
            </a:r>
            <a:r>
              <a:rPr lang="en-US" baseline="0" dirty="0" smtClean="0"/>
              <a:t> sub steps to build up a WiseMarket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For each block, we propose both exact and approximation algorithms as practical tradeoff for different users.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49B575-5B40-4846-B266-0D89970D892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7103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1. The approximate Calculation is built based on a pair of lower and upper bounds of the expected value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49B575-5B40-4846-B266-0D89970D8927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3462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1219200" y="3886200"/>
            <a:ext cx="6858000" cy="990600"/>
          </a:xfrm>
        </p:spPr>
        <p:txBody>
          <a:bodyPr anchor="t" anchorCtr="0"/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219200" y="5124450"/>
            <a:ext cx="6858000" cy="53340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>
            <a:lvl1pPr>
              <a:defRPr sz="1400"/>
            </a:lvl1pPr>
          </a:lstStyle>
          <a:p>
            <a:fld id="{36245153-AFA8-4018-93FC-475BED7383FB}" type="datetimeFigureOut">
              <a:rPr lang="en-US" smtClean="0"/>
              <a:t>8/9/2013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/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1216152" y="6355080"/>
            <a:ext cx="1219200" cy="365760"/>
          </a:xfrm>
        </p:spPr>
        <p:txBody>
          <a:bodyPr/>
          <a:lstStyle/>
          <a:p>
            <a:fld id="{19BFC272-F439-49D0-B098-21BA7175EF67}" type="slidenum">
              <a:rPr lang="en-US" smtClean="0"/>
              <a:t>‹#›</a:t>
            </a:fld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904875" y="3648075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3" name="Rectangle 32"/>
          <p:cNvSpPr/>
          <p:nvPr/>
        </p:nvSpPr>
        <p:spPr>
          <a:xfrm>
            <a:off x="914400" y="5048250"/>
            <a:ext cx="7315200" cy="685800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Rectangle 21"/>
          <p:cNvSpPr/>
          <p:nvPr/>
        </p:nvSpPr>
        <p:spPr>
          <a:xfrm>
            <a:off x="904875" y="3648075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2" name="Rectangle 31"/>
          <p:cNvSpPr/>
          <p:nvPr/>
        </p:nvSpPr>
        <p:spPr>
          <a:xfrm>
            <a:off x="914400" y="5048250"/>
            <a:ext cx="228600" cy="68580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45153-AFA8-4018-93FC-475BED7383FB}" type="datetimeFigureOut">
              <a:rPr lang="en-US" smtClean="0"/>
              <a:t>8/9/2013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FC272-F439-49D0-B098-21BA7175EF6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45153-AFA8-4018-93FC-475BED7383FB}" type="datetimeFigureOut">
              <a:rPr lang="en-US" smtClean="0"/>
              <a:t>8/9/2013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FC272-F439-49D0-B098-21BA7175EF67}" type="slidenum">
              <a:rPr lang="en-US" smtClean="0"/>
              <a:t>‹#›</a:t>
            </a:fld>
            <a:endParaRPr lang="en-US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Isosceles Triangle 7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 rot="5400000">
            <a:off x="3629607" y="3201952"/>
            <a:ext cx="585216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45153-AFA8-4018-93FC-475BED7383FB}" type="datetimeFigureOut">
              <a:rPr lang="en-US" smtClean="0"/>
              <a:t>8/9/2013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FC272-F439-49D0-B098-21BA7175EF6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2971800"/>
            <a:ext cx="6858000" cy="1066800"/>
          </a:xfrm>
        </p:spPr>
        <p:txBody>
          <a:bodyPr anchor="t" anchorCtr="0"/>
          <a:lstStyle>
            <a:lvl1pPr algn="r">
              <a:buNone/>
              <a:defRPr sz="3200" b="0" cap="none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267200"/>
            <a:ext cx="6781800" cy="1143000"/>
          </a:xfrm>
        </p:spPr>
        <p:txBody>
          <a:bodyPr anchor="t" anchorCtr="0"/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/>
          <a:p>
            <a:fld id="{36245153-AFA8-4018-93FC-475BED7383FB}" type="datetimeFigureOut">
              <a:rPr lang="en-US" smtClean="0"/>
              <a:t>8/9/2013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9848" y="6355080"/>
            <a:ext cx="1520952" cy="365760"/>
          </a:xfrm>
        </p:spPr>
        <p:txBody>
          <a:bodyPr/>
          <a:lstStyle/>
          <a:p>
            <a:fld id="{19BFC272-F439-49D0-B098-21BA7175EF67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14400" y="2819400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914400" y="2819400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45153-AFA8-4018-93FC-475BED7383FB}" type="datetimeFigureOut">
              <a:rPr lang="en-US" smtClean="0"/>
              <a:t>8/9/2013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FC272-F439-49D0-B098-21BA7175EF6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632198" y="1216152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85875"/>
            <a:ext cx="4040188" cy="685800"/>
          </a:xfrm>
          <a:noFill/>
          <a:ln>
            <a:noFill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8200" y="1295400"/>
            <a:ext cx="4041775" cy="685800"/>
          </a:xfrm>
          <a:noFill/>
          <a:ln>
            <a:noFill/>
          </a:ln>
        </p:spPr>
        <p:txBody>
          <a:bodyPr lIns="91440" anchor="b" anchorCtr="0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45153-AFA8-4018-93FC-475BED7383FB}" type="datetimeFigureOut">
              <a:rPr lang="en-US" smtClean="0"/>
              <a:t>8/9/2013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FC272-F439-49D0-B098-21BA7175EF67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57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648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45153-AFA8-4018-93FC-475BED7383FB}" type="datetimeFigureOut">
              <a:rPr lang="en-US" smtClean="0"/>
              <a:t>8/9/2013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FC272-F439-49D0-B098-21BA7175EF67}" type="slidenum">
              <a:rPr lang="en-US" smtClean="0"/>
              <a:t>‹#›</a:t>
            </a:fld>
            <a:endParaRPr lang="en-US"/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45153-AFA8-4018-93FC-475BED7383FB}" type="datetimeFigureOut">
              <a:rPr lang="en-US" smtClean="0"/>
              <a:t>8/9/2013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FC272-F439-49D0-B098-21BA7175EF67}" type="slidenum">
              <a:rPr lang="en-US" smtClean="0"/>
              <a:t>‹#›</a:t>
            </a:fld>
            <a:endParaRPr lang="en-US"/>
          </a:p>
        </p:txBody>
      </p:sp>
      <p:sp>
        <p:nvSpPr>
          <p:cNvPr id="5" name="Straight Connector 4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24600" y="304800"/>
            <a:ext cx="2514600" cy="838200"/>
          </a:xfrm>
        </p:spPr>
        <p:txBody>
          <a:bodyPr anchor="b" anchorCtr="0">
            <a:noAutofit/>
          </a:bodyPr>
          <a:lstStyle>
            <a:lvl1pPr algn="l">
              <a:buNone/>
              <a:defRPr sz="20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324600" y="1219200"/>
            <a:ext cx="2514600" cy="4843463"/>
          </a:xfrm>
        </p:spPr>
        <p:txBody>
          <a:bodyPr/>
          <a:lstStyle>
            <a:lvl1pPr marL="0" indent="0">
              <a:lnSpc>
                <a:spcPts val="22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45153-AFA8-4018-93FC-475BED7383FB}" type="datetimeFigureOut">
              <a:rPr lang="en-US" smtClean="0"/>
              <a:t>8/9/2013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FC272-F439-49D0-B098-21BA7175EF6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 rot="5400000">
            <a:off x="3160645" y="3324225"/>
            <a:ext cx="603504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"/>
          </p:nvPr>
        </p:nvSpPr>
        <p:spPr>
          <a:xfrm>
            <a:off x="304800" y="304800"/>
            <a:ext cx="5715000" cy="5715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00856"/>
            <a:ext cx="8229600" cy="674688"/>
          </a:xfrm>
          <a:ln>
            <a:solidFill>
              <a:schemeClr val="accent1"/>
            </a:solidFill>
          </a:ln>
        </p:spPr>
        <p:txBody>
          <a:bodyPr lIns="274320" anchor="ctr"/>
          <a:lstStyle>
            <a:lvl1pPr algn="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57200" y="1905000"/>
            <a:ext cx="8229600" cy="4270248"/>
          </a:xfrm>
          <a:solidFill>
            <a:schemeClr val="tx1">
              <a:shade val="50000"/>
            </a:schemeClr>
          </a:solidFill>
          <a:ln>
            <a:noFill/>
          </a:ln>
          <a:effectLst/>
        </p:spPr>
        <p:txBody>
          <a:bodyPr/>
          <a:lstStyle>
            <a:lvl1pPr marL="0" indent="0">
              <a:spcBef>
                <a:spcPts val="600"/>
              </a:spcBef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219200"/>
            <a:ext cx="8229600" cy="533400"/>
          </a:xfrm>
        </p:spPr>
        <p:txBody>
          <a:bodyPr anchor="ctr" anchorCtr="0"/>
          <a:lstStyle>
            <a:lvl1pPr marL="0" indent="0" algn="l">
              <a:buFontTx/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45153-AFA8-4018-93FC-475BED7383FB}" type="datetimeFigureOut">
              <a:rPr lang="en-US" smtClean="0"/>
              <a:t>8/9/2013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FC272-F439-49D0-B098-21BA7175EF6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457200" y="500856"/>
            <a:ext cx="182880" cy="68580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prstGeom prst="rect">
            <a:avLst/>
          </a:prstGeom>
        </p:spPr>
        <p:txBody>
          <a:bodyPr vert="horz" anchor="b" anchorCtr="0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219200"/>
            <a:ext cx="8229600" cy="4910328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400800" y="6356350"/>
            <a:ext cx="2289048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36245153-AFA8-4018-93FC-475BED7383FB}" type="datetimeFigureOut">
              <a:rPr lang="en-US" smtClean="0"/>
              <a:t>8/9/2013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2898648" y="6356350"/>
            <a:ext cx="3505200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612648" y="6356350"/>
            <a:ext cx="19812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19BFC272-F439-49D0-B098-21BA7175EF67}" type="slidenum">
              <a:rPr lang="en-US" smtClean="0"/>
              <a:t>‹#›</a:t>
            </a:fld>
            <a:endParaRPr lang="en-US"/>
          </a:p>
        </p:txBody>
      </p:sp>
      <p:sp>
        <p:nvSpPr>
          <p:cNvPr id="28" name="Straight Connector 2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9" name="Straight Connector 28"/>
          <p:cNvSpPr>
            <a:spLocks noChangeShapeType="1"/>
          </p:cNvSpPr>
          <p:nvPr/>
        </p:nvSpPr>
        <p:spPr bwMode="auto">
          <a:xfrm>
            <a:off x="457200" y="1143000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Isosceles Triangle 9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877" r:id="rId1"/>
    <p:sldLayoutId id="2147483878" r:id="rId2"/>
    <p:sldLayoutId id="2147483879" r:id="rId3"/>
    <p:sldLayoutId id="2147483880" r:id="rId4"/>
    <p:sldLayoutId id="2147483881" r:id="rId5"/>
    <p:sldLayoutId id="2147483882" r:id="rId6"/>
    <p:sldLayoutId id="2147483883" r:id="rId7"/>
    <p:sldLayoutId id="2147483884" r:id="rId8"/>
    <p:sldLayoutId id="2147483885" r:id="rId9"/>
    <p:sldLayoutId id="2147483886" r:id="rId10"/>
    <p:sldLayoutId id="2147483887" r:id="rId11"/>
  </p:sldLayoutIdLst>
  <p:txStyles>
    <p:titleStyle>
      <a:lvl1pPr algn="l" rtl="0" eaLnBrk="1" latinLnBrk="0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6000"/>
        <a:buFont typeface="Wingdings 3"/>
        <a:buChar char="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ts val="500"/>
        </a:spcBef>
        <a:buClr>
          <a:schemeClr val="accent2"/>
        </a:buClr>
        <a:buSzPct val="76000"/>
        <a:buFont typeface="Wingdings 3"/>
        <a:buChar char=""/>
        <a:defRPr kumimoji="0" sz="23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500"/>
        </a:spcBef>
        <a:buClr>
          <a:schemeClr val="bg1">
            <a:shade val="50000"/>
          </a:schemeClr>
        </a:buClr>
        <a:buSzPct val="76000"/>
        <a:buFont typeface="Wingdings 3"/>
        <a:buChar char="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400"/>
        </a:spcBef>
        <a:buClr>
          <a:schemeClr val="accent2">
            <a:shade val="75000"/>
          </a:schemeClr>
        </a:buClr>
        <a:buSzPct val="70000"/>
        <a:buFont typeface="Wingdings"/>
        <a:buChar char="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00"/>
        </a:spcBef>
        <a:buClr>
          <a:schemeClr val="accent2"/>
        </a:buClr>
        <a:buSzPct val="70000"/>
        <a:buFont typeface="Wingdings"/>
        <a:buChar char="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0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0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140.pn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12" Type="http://schemas.openxmlformats.org/officeDocument/2006/relationships/image" Target="../media/image66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11" Type="http://schemas.openxmlformats.org/officeDocument/2006/relationships/image" Target="../media/image65.png"/><Relationship Id="rId5" Type="http://schemas.openxmlformats.org/officeDocument/2006/relationships/image" Target="../media/image59.png"/><Relationship Id="rId15" Type="http://schemas.openxmlformats.org/officeDocument/2006/relationships/image" Target="../media/image160.png"/><Relationship Id="rId10" Type="http://schemas.openxmlformats.org/officeDocument/2006/relationships/image" Target="../media/image64.png"/><Relationship Id="rId4" Type="http://schemas.openxmlformats.org/officeDocument/2006/relationships/image" Target="../media/image58.png"/><Relationship Id="rId9" Type="http://schemas.openxmlformats.org/officeDocument/2006/relationships/image" Target="../media/image63.png"/><Relationship Id="rId14" Type="http://schemas.openxmlformats.org/officeDocument/2006/relationships/image" Target="../media/image15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140.pn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12" Type="http://schemas.openxmlformats.org/officeDocument/2006/relationships/image" Target="../media/image66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11" Type="http://schemas.openxmlformats.org/officeDocument/2006/relationships/image" Target="../media/image65.png"/><Relationship Id="rId5" Type="http://schemas.openxmlformats.org/officeDocument/2006/relationships/image" Target="../media/image59.png"/><Relationship Id="rId10" Type="http://schemas.openxmlformats.org/officeDocument/2006/relationships/image" Target="../media/image64.png"/><Relationship Id="rId4" Type="http://schemas.openxmlformats.org/officeDocument/2006/relationships/image" Target="../media/image58.png"/><Relationship Id="rId9" Type="http://schemas.openxmlformats.org/officeDocument/2006/relationships/image" Target="../media/image63.png"/><Relationship Id="rId14" Type="http://schemas.openxmlformats.org/officeDocument/2006/relationships/image" Target="../media/image15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140.pn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12" Type="http://schemas.openxmlformats.org/officeDocument/2006/relationships/image" Target="../media/image66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11" Type="http://schemas.openxmlformats.org/officeDocument/2006/relationships/image" Target="../media/image65.png"/><Relationship Id="rId5" Type="http://schemas.openxmlformats.org/officeDocument/2006/relationships/image" Target="../media/image59.png"/><Relationship Id="rId10" Type="http://schemas.openxmlformats.org/officeDocument/2006/relationships/image" Target="../media/image64.png"/><Relationship Id="rId4" Type="http://schemas.openxmlformats.org/officeDocument/2006/relationships/image" Target="../media/image58.png"/><Relationship Id="rId9" Type="http://schemas.openxmlformats.org/officeDocument/2006/relationships/image" Target="../media/image63.png"/><Relationship Id="rId14" Type="http://schemas.openxmlformats.org/officeDocument/2006/relationships/image" Target="../media/image15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140.pn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12" Type="http://schemas.openxmlformats.org/officeDocument/2006/relationships/image" Target="../media/image66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11" Type="http://schemas.openxmlformats.org/officeDocument/2006/relationships/image" Target="../media/image65.png"/><Relationship Id="rId5" Type="http://schemas.openxmlformats.org/officeDocument/2006/relationships/image" Target="../media/image59.png"/><Relationship Id="rId10" Type="http://schemas.openxmlformats.org/officeDocument/2006/relationships/image" Target="../media/image64.png"/><Relationship Id="rId4" Type="http://schemas.openxmlformats.org/officeDocument/2006/relationships/image" Target="../media/image58.png"/><Relationship Id="rId9" Type="http://schemas.openxmlformats.org/officeDocument/2006/relationships/image" Target="../media/image63.png"/><Relationship Id="rId14" Type="http://schemas.openxmlformats.org/officeDocument/2006/relationships/image" Target="../media/image15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140.pn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12" Type="http://schemas.openxmlformats.org/officeDocument/2006/relationships/image" Target="../media/image66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11" Type="http://schemas.openxmlformats.org/officeDocument/2006/relationships/image" Target="../media/image65.png"/><Relationship Id="rId5" Type="http://schemas.openxmlformats.org/officeDocument/2006/relationships/image" Target="../media/image59.png"/><Relationship Id="rId15" Type="http://schemas.openxmlformats.org/officeDocument/2006/relationships/image" Target="../media/image19.png"/><Relationship Id="rId10" Type="http://schemas.openxmlformats.org/officeDocument/2006/relationships/image" Target="../media/image64.png"/><Relationship Id="rId4" Type="http://schemas.openxmlformats.org/officeDocument/2006/relationships/image" Target="../media/image58.png"/><Relationship Id="rId9" Type="http://schemas.openxmlformats.org/officeDocument/2006/relationships/image" Target="../media/image63.png"/><Relationship Id="rId14" Type="http://schemas.openxmlformats.org/officeDocument/2006/relationships/image" Target="../media/image15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140.pn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12" Type="http://schemas.openxmlformats.org/officeDocument/2006/relationships/image" Target="../media/image66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11" Type="http://schemas.openxmlformats.org/officeDocument/2006/relationships/image" Target="../media/image65.png"/><Relationship Id="rId5" Type="http://schemas.openxmlformats.org/officeDocument/2006/relationships/image" Target="../media/image59.png"/><Relationship Id="rId10" Type="http://schemas.openxmlformats.org/officeDocument/2006/relationships/image" Target="../media/image64.png"/><Relationship Id="rId4" Type="http://schemas.openxmlformats.org/officeDocument/2006/relationships/image" Target="../media/image58.png"/><Relationship Id="rId9" Type="http://schemas.openxmlformats.org/officeDocument/2006/relationships/image" Target="../media/image63.png"/><Relationship Id="rId14" Type="http://schemas.openxmlformats.org/officeDocument/2006/relationships/image" Target="../media/image15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i="1" dirty="0" smtClean="0"/>
              <a:t>WiseMarket</a:t>
            </a:r>
            <a:endParaRPr lang="en-US" b="1" i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A New Paradigm for Managing Wisdom of Online Social Users</a:t>
            </a:r>
          </a:p>
          <a:p>
            <a:endParaRPr lang="en-US" dirty="0"/>
          </a:p>
          <a:p>
            <a:endParaRPr lang="en-US" dirty="0" smtClean="0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425917"/>
            <a:ext cx="626894" cy="971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1618396" y="577871"/>
            <a:ext cx="630640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Times New Roman" pitchFamily="18" charset="0"/>
                <a:ea typeface="Verdana" pitchFamily="34" charset="0"/>
                <a:cs typeface="Times New Roman" pitchFamily="18" charset="0"/>
              </a:rPr>
              <a:t>Caleb Chen CAO, Yongxin TONG, Lei CHEN, H.V. Jagadish</a:t>
            </a:r>
          </a:p>
          <a:p>
            <a:r>
              <a:rPr lang="en-US" dirty="0" smtClean="0">
                <a:solidFill>
                  <a:schemeClr val="tx1">
                    <a:lumMod val="75000"/>
                  </a:schemeClr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The Hong Kong University of Science and Technology</a:t>
            </a:r>
          </a:p>
          <a:p>
            <a:r>
              <a:rPr lang="en-US" dirty="0" smtClean="0">
                <a:solidFill>
                  <a:schemeClr val="tx1">
                    <a:lumMod val="75000"/>
                  </a:schemeClr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University of Michigan</a:t>
            </a:r>
            <a:endParaRPr lang="en-US" dirty="0">
              <a:solidFill>
                <a:schemeClr val="tx1">
                  <a:lumMod val="75000"/>
                </a:schemeClr>
              </a:solidFill>
              <a:latin typeface="Times New Roman" pitchFamily="18" charset="0"/>
              <a:ea typeface="Verdana" pitchFamily="34" charset="0"/>
              <a:cs typeface="Times New Roman" pitchFamily="18" charset="0"/>
            </a:endParaRPr>
          </a:p>
        </p:txBody>
      </p:sp>
      <p:pic>
        <p:nvPicPr>
          <p:cNvPr id="3076" name="Picture 4" descr="http://research.physics.lsa.umich.edu/Li-Lab/michigan-logo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6200" y="470834"/>
            <a:ext cx="1102976" cy="881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5803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2362200" y="1550437"/>
            <a:ext cx="5715000" cy="1862567"/>
          </a:xfrm>
        </p:spPr>
        <p:txBody>
          <a:bodyPr>
            <a:normAutofit/>
          </a:bodyPr>
          <a:lstStyle/>
          <a:p>
            <a:r>
              <a:rPr lang="en-US" dirty="0" smtClean="0"/>
              <a:t>Erroneous</a:t>
            </a:r>
            <a:endParaRPr lang="en-US" dirty="0"/>
          </a:p>
          <a:p>
            <a:pPr marL="274320" lvl="1" indent="0">
              <a:buNone/>
            </a:pPr>
            <a:r>
              <a:rPr lang="en-US" dirty="0"/>
              <a:t>“To err is human</a:t>
            </a:r>
            <a:r>
              <a:rPr lang="en-US" dirty="0" smtClean="0"/>
              <a:t>”</a:t>
            </a:r>
          </a:p>
          <a:p>
            <a:pPr marL="274320" lvl="1" indent="0" algn="r">
              <a:buNone/>
            </a:pPr>
            <a:r>
              <a:rPr lang="en-US" dirty="0" smtClean="0"/>
              <a:t>—</a:t>
            </a:r>
            <a:r>
              <a:rPr lang="en-US" dirty="0"/>
              <a:t>Marcus Tullius Cicero 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</p:spPr>
        <p:txBody>
          <a:bodyPr/>
          <a:lstStyle/>
          <a:p>
            <a:r>
              <a:rPr lang="en-US" dirty="0" smtClean="0"/>
              <a:t>Humans</a:t>
            </a:r>
            <a:endParaRPr lang="en-US" dirty="0"/>
          </a:p>
        </p:txBody>
      </p:sp>
      <p:pic>
        <p:nvPicPr>
          <p:cNvPr id="5122" name="Picture 2" descr="http://upload.wikimedia.org/wikipedia/commons/2/23/CiceroBus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365129"/>
            <a:ext cx="1388588" cy="2047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://static.guim.co.uk/sys-images/Admin/BkFill/Default_image_group/2011/4/19/1303213280692/William-Shakespeare-00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2797" y="4414690"/>
            <a:ext cx="228600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81000" y="4075583"/>
            <a:ext cx="5638800" cy="20672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74320" lvl="0" indent="-274320">
              <a:spcBef>
                <a:spcPts val="600"/>
              </a:spcBef>
              <a:buClr>
                <a:srgbClr val="6F6F74"/>
              </a:buClr>
              <a:buSzPct val="76000"/>
              <a:buFont typeface="Wingdings 3"/>
              <a:buChar char=""/>
            </a:pPr>
            <a:r>
              <a:rPr lang="en-US" sz="2800" dirty="0">
                <a:solidFill>
                  <a:srgbClr val="FFFFFF"/>
                </a:solidFill>
              </a:rPr>
              <a:t>Greedy</a:t>
            </a:r>
          </a:p>
          <a:p>
            <a:pPr marL="274320" lvl="1">
              <a:spcBef>
                <a:spcPts val="500"/>
              </a:spcBef>
              <a:buClr>
                <a:srgbClr val="A7B789"/>
              </a:buClr>
              <a:buSzPct val="76000"/>
            </a:pPr>
            <a:r>
              <a:rPr lang="en-US" sz="2400" dirty="0">
                <a:solidFill>
                  <a:srgbClr val="E3DCCF"/>
                </a:solidFill>
              </a:rPr>
              <a:t>“…my more-having would be a sauce to make me hunger more”</a:t>
            </a:r>
          </a:p>
          <a:p>
            <a:pPr marL="274320" lvl="1" algn="r">
              <a:spcBef>
                <a:spcPts val="500"/>
              </a:spcBef>
              <a:buClr>
                <a:srgbClr val="A7B789"/>
              </a:buClr>
              <a:buSzPct val="76000"/>
            </a:pPr>
            <a:r>
              <a:rPr lang="en-US" sz="2400" dirty="0">
                <a:solidFill>
                  <a:srgbClr val="E3DCCF"/>
                </a:solidFill>
              </a:rPr>
              <a:t>—Macbeth act 4, sc. 3, Shakespeare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870820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4800" y="2022443"/>
            <a:ext cx="487680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en-US" sz="2800" dirty="0" smtClean="0"/>
              <a:t>Tony, did you finish it?</a:t>
            </a:r>
          </a:p>
          <a:p>
            <a:pPr marL="457200" indent="-457200">
              <a:buFontTx/>
              <a:buChar char="-"/>
            </a:pPr>
            <a:r>
              <a:rPr lang="en-US" sz="2800" dirty="0" smtClean="0"/>
              <a:t>Yep</a:t>
            </a:r>
          </a:p>
          <a:p>
            <a:pPr marL="457200" indent="-457200">
              <a:buFontTx/>
              <a:buChar char="-"/>
            </a:pPr>
            <a:r>
              <a:rPr lang="en-US" sz="2800" dirty="0" smtClean="0"/>
              <a:t>Cool! I know I can trust the </a:t>
            </a:r>
            <a:r>
              <a:rPr lang="en-US" sz="2800" b="1" dirty="0" smtClean="0">
                <a:solidFill>
                  <a:srgbClr val="00B050"/>
                </a:solidFill>
              </a:rPr>
              <a:t>entire collection </a:t>
            </a:r>
            <a:r>
              <a:rPr lang="en-US" sz="2800" dirty="0" smtClean="0"/>
              <a:t>on you!</a:t>
            </a:r>
          </a:p>
          <a:p>
            <a:pPr marL="457200" indent="-457200">
              <a:buFontTx/>
              <a:buChar char="-"/>
            </a:pPr>
            <a:r>
              <a:rPr lang="en-US" sz="2800" dirty="0" err="1" smtClean="0"/>
              <a:t>Ohhh</a:t>
            </a:r>
            <a:r>
              <a:rPr lang="en-US" sz="2800" dirty="0" smtClean="0"/>
              <a:t>…, we really need a </a:t>
            </a:r>
            <a:r>
              <a:rPr lang="en-US" sz="2800" b="1" dirty="0" smtClean="0">
                <a:solidFill>
                  <a:srgbClr val="00B050"/>
                </a:solidFill>
              </a:rPr>
              <a:t>CS</a:t>
            </a:r>
            <a:r>
              <a:rPr lang="en-US" sz="2800" dirty="0" smtClean="0"/>
              <a:t> expert, </a:t>
            </a:r>
            <a:r>
              <a:rPr lang="en-US" sz="2800" b="1" dirty="0" smtClean="0">
                <a:solidFill>
                  <a:srgbClr val="FFC000"/>
                </a:solidFill>
              </a:rPr>
              <a:t>C</a:t>
            </a:r>
            <a:r>
              <a:rPr lang="en-US" sz="2800" dirty="0" smtClean="0"/>
              <a:t>rowd</a:t>
            </a:r>
            <a:r>
              <a:rPr lang="en-US" sz="2800" b="1" dirty="0" smtClean="0">
                <a:solidFill>
                  <a:srgbClr val="FFC000"/>
                </a:solidFill>
              </a:rPr>
              <a:t>S</a:t>
            </a:r>
            <a:r>
              <a:rPr lang="en-US" sz="2800" dirty="0" smtClean="0"/>
              <a:t>ourcing, not just </a:t>
            </a:r>
            <a:r>
              <a:rPr lang="en-US" sz="2800" b="1" dirty="0" smtClean="0"/>
              <a:t>C</a:t>
            </a:r>
            <a:r>
              <a:rPr lang="en-US" sz="2800" dirty="0" smtClean="0"/>
              <a:t>omputer </a:t>
            </a:r>
            <a:r>
              <a:rPr lang="en-US" sz="2800" b="1" dirty="0" smtClean="0"/>
              <a:t>S</a:t>
            </a:r>
            <a:r>
              <a:rPr lang="en-US" sz="2800" dirty="0" smtClean="0"/>
              <a:t>cience</a:t>
            </a:r>
            <a:endParaRPr lang="en-US" sz="2800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</p:spPr>
        <p:txBody>
          <a:bodyPr/>
          <a:lstStyle/>
          <a:p>
            <a:r>
              <a:rPr lang="en-US" dirty="0" smtClean="0"/>
              <a:t>And…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803243"/>
          </a:xfrm>
        </p:spPr>
        <p:txBody>
          <a:bodyPr/>
          <a:lstStyle/>
          <a:p>
            <a:r>
              <a:rPr lang="en-US" dirty="0" smtClean="0"/>
              <a:t>During the Big Data Era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1287021"/>
            <a:ext cx="3206798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649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04800" y="2209800"/>
            <a:ext cx="85344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en-US" sz="3200" dirty="0" smtClean="0"/>
              <a:t>In general, humans</a:t>
            </a:r>
          </a:p>
          <a:p>
            <a:pPr marL="914400" lvl="1" indent="-457200">
              <a:buFontTx/>
              <a:buChar char="-"/>
            </a:pPr>
            <a:r>
              <a:rPr lang="en-US" sz="3200" dirty="0" smtClean="0"/>
              <a:t>perform correctly </a:t>
            </a:r>
            <a:r>
              <a:rPr lang="en-US" sz="3200" dirty="0" smtClean="0">
                <a:solidFill>
                  <a:srgbClr val="00B050"/>
                </a:solidFill>
              </a:rPr>
              <a:t>according to a probability</a:t>
            </a:r>
          </a:p>
          <a:p>
            <a:pPr marL="914400" lvl="1" indent="-457200">
              <a:buFontTx/>
              <a:buChar char="-"/>
            </a:pPr>
            <a:r>
              <a:rPr lang="en-US" sz="3200" dirty="0" smtClean="0"/>
              <a:t>and they(we) want to </a:t>
            </a:r>
            <a:r>
              <a:rPr lang="en-US" sz="3200" dirty="0" smtClean="0">
                <a:solidFill>
                  <a:srgbClr val="00B050"/>
                </a:solidFill>
              </a:rPr>
              <a:t>maximize their income</a:t>
            </a:r>
          </a:p>
          <a:p>
            <a:pPr marL="457200" indent="-457200">
              <a:buFontTx/>
              <a:buChar char="-"/>
            </a:pPr>
            <a:endParaRPr lang="en-US" sz="3200" dirty="0"/>
          </a:p>
          <a:p>
            <a:pPr marL="457200" indent="-457200">
              <a:buFontTx/>
              <a:buChar char="-"/>
            </a:pPr>
            <a:r>
              <a:rPr lang="en-US" sz="3200" dirty="0" smtClean="0"/>
              <a:t>So how should we manage?</a:t>
            </a:r>
          </a:p>
          <a:p>
            <a:pPr marL="457200" indent="-457200">
              <a:buFontTx/>
              <a:buChar char="-"/>
            </a:pPr>
            <a:r>
              <a:rPr lang="en-US" sz="3200" dirty="0" smtClean="0">
                <a:solidFill>
                  <a:srgbClr val="00B050"/>
                </a:solidFill>
              </a:rPr>
              <a:t>A Market.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600262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Market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Humans are </a:t>
            </a:r>
            <a:r>
              <a:rPr lang="en-US" dirty="0" smtClean="0">
                <a:solidFill>
                  <a:srgbClr val="00B050"/>
                </a:solidFill>
              </a:rPr>
              <a:t>investors</a:t>
            </a:r>
          </a:p>
          <a:p>
            <a:pPr lvl="1"/>
            <a:r>
              <a:rPr lang="en-US" dirty="0" smtClean="0"/>
              <a:t>They have (partial)information</a:t>
            </a:r>
          </a:p>
          <a:p>
            <a:pPr lvl="1"/>
            <a:r>
              <a:rPr lang="en-US" dirty="0" smtClean="0"/>
              <a:t>They invest to maximize income</a:t>
            </a:r>
          </a:p>
          <a:p>
            <a:pPr lvl="1"/>
            <a:endParaRPr lang="en-US" dirty="0"/>
          </a:p>
          <a:p>
            <a:r>
              <a:rPr lang="en-US" dirty="0" smtClean="0"/>
              <a:t>A </a:t>
            </a:r>
            <a:r>
              <a:rPr lang="en-US" dirty="0" smtClean="0">
                <a:solidFill>
                  <a:srgbClr val="00B050"/>
                </a:solidFill>
              </a:rPr>
              <a:t>market</a:t>
            </a:r>
            <a:r>
              <a:rPr lang="en-US" dirty="0" smtClean="0"/>
              <a:t> consists of investors</a:t>
            </a:r>
          </a:p>
          <a:p>
            <a:pPr lvl="1"/>
            <a:r>
              <a:rPr lang="en-US" dirty="0" smtClean="0"/>
              <a:t>Some of them win</a:t>
            </a:r>
          </a:p>
          <a:p>
            <a:pPr lvl="1"/>
            <a:r>
              <a:rPr lang="en-US" dirty="0" smtClean="0"/>
              <a:t>Some of them lose</a:t>
            </a:r>
          </a:p>
          <a:p>
            <a:pPr lvl="1"/>
            <a:endParaRPr lang="en-US" dirty="0"/>
          </a:p>
          <a:p>
            <a:r>
              <a:rPr lang="en-US" dirty="0" smtClean="0"/>
              <a:t>A </a:t>
            </a:r>
            <a:r>
              <a:rPr lang="en-US" dirty="0" smtClean="0">
                <a:solidFill>
                  <a:srgbClr val="00B050"/>
                </a:solidFill>
              </a:rPr>
              <a:t>market</a:t>
            </a:r>
            <a:r>
              <a:rPr lang="en-US" dirty="0" smtClean="0"/>
              <a:t> can</a:t>
            </a:r>
          </a:p>
          <a:p>
            <a:pPr lvl="1"/>
            <a:r>
              <a:rPr lang="en-US" dirty="0" smtClean="0"/>
              <a:t>Make Decisions/Show Preference</a:t>
            </a:r>
          </a:p>
          <a:p>
            <a:pPr lvl="1"/>
            <a:r>
              <a:rPr lang="en-US" dirty="0" smtClean="0"/>
              <a:t>Based on </a:t>
            </a:r>
            <a:r>
              <a:rPr lang="en-US" dirty="0" smtClean="0">
                <a:solidFill>
                  <a:srgbClr val="FFFF00"/>
                </a:solidFill>
              </a:rPr>
              <a:t>Majority Voting 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7170" name="Picture 2" descr="http://www.economicnoise.com/wp-content/uploads/2013/03/investing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1371600"/>
            <a:ext cx="2974179" cy="2092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http://www.senseoncents.com/wp-content/uploads/2010/02/Weekly-Market-Review2-300x198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9279" y="3886200"/>
            <a:ext cx="2857500" cy="1885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5151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WiseMarket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2743200"/>
            <a:ext cx="7772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/>
              <a:t>Only </a:t>
            </a:r>
            <a:r>
              <a:rPr lang="en-US" sz="3600" b="1" dirty="0" smtClean="0">
                <a:solidFill>
                  <a:srgbClr val="00B050"/>
                </a:solidFill>
              </a:rPr>
              <a:t>winning</a:t>
            </a:r>
            <a:r>
              <a:rPr lang="en-US" sz="3600" b="1" dirty="0" smtClean="0"/>
              <a:t> investors get </a:t>
            </a:r>
            <a:r>
              <a:rPr lang="en-US" sz="3600" b="1" dirty="0" smtClean="0">
                <a:solidFill>
                  <a:srgbClr val="FFC000"/>
                </a:solidFill>
              </a:rPr>
              <a:t>rewards</a:t>
            </a:r>
            <a:endParaRPr lang="en-US" sz="3600" b="1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682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WiseMarket?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Worriers in crowdsourcing, human computation services</a:t>
            </a:r>
          </a:p>
          <a:p>
            <a:pPr lvl="1"/>
            <a:r>
              <a:rPr lang="en-US" dirty="0" smtClean="0"/>
              <a:t>Low Answers Quality</a:t>
            </a:r>
          </a:p>
          <a:p>
            <a:pPr lvl="1"/>
            <a:r>
              <a:rPr lang="en-US" dirty="0" smtClean="0"/>
              <a:t>Spam Workers</a:t>
            </a:r>
          </a:p>
          <a:p>
            <a:pPr lvl="1"/>
            <a:r>
              <a:rPr lang="en-US" dirty="0" smtClean="0"/>
              <a:t>Otiose Expenditure</a:t>
            </a:r>
          </a:p>
          <a:p>
            <a:endParaRPr lang="en-US" dirty="0" smtClean="0"/>
          </a:p>
          <a:p>
            <a:r>
              <a:rPr lang="en-US" dirty="0" smtClean="0"/>
              <a:t>Drawbacks in survey samplings, online review aggregation</a:t>
            </a:r>
          </a:p>
          <a:p>
            <a:pPr lvl="1"/>
            <a:r>
              <a:rPr lang="en-US" dirty="0" smtClean="0"/>
              <a:t>Vulnerable Quality Guarantee</a:t>
            </a:r>
          </a:p>
          <a:p>
            <a:pPr lvl="1"/>
            <a:r>
              <a:rPr lang="en-US" dirty="0" smtClean="0"/>
              <a:t>Uncontrolled Demographic</a:t>
            </a:r>
          </a:p>
          <a:p>
            <a:pPr lvl="1"/>
            <a:endParaRPr lang="en-US" dirty="0"/>
          </a:p>
          <a:p>
            <a:r>
              <a:rPr lang="en-US" dirty="0" smtClean="0"/>
              <a:t>So </a:t>
            </a:r>
            <a:r>
              <a:rPr lang="en-US" dirty="0"/>
              <a:t>How Does it Run?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4407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Does it Run?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1808472" y="1354723"/>
            <a:ext cx="5984473" cy="3911735"/>
            <a:chOff x="-33083078" y="-15587080"/>
            <a:chExt cx="42915872" cy="39526210"/>
          </a:xfrm>
        </p:grpSpPr>
        <p:grpSp>
          <p:nvGrpSpPr>
            <p:cNvPr id="6" name="Group 5"/>
            <p:cNvGrpSpPr/>
            <p:nvPr/>
          </p:nvGrpSpPr>
          <p:grpSpPr>
            <a:xfrm>
              <a:off x="-33083078" y="-15587080"/>
              <a:ext cx="42915872" cy="39526210"/>
              <a:chOff x="-33383220" y="-14877857"/>
              <a:chExt cx="42915872" cy="39526210"/>
            </a:xfrm>
          </p:grpSpPr>
          <p:sp>
            <p:nvSpPr>
              <p:cNvPr id="17" name="Can 16"/>
              <p:cNvSpPr/>
              <p:nvPr/>
            </p:nvSpPr>
            <p:spPr>
              <a:xfrm>
                <a:off x="-29961983" y="6858000"/>
                <a:ext cx="16459485" cy="4533900"/>
              </a:xfrm>
              <a:prstGeom prst="can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i="1" dirty="0" err="1" smtClean="0">
                    <a:solidFill>
                      <a:schemeClr val="tx1"/>
                    </a:solidFill>
                  </a:rPr>
                  <a:t>MConf</a:t>
                </a:r>
                <a:r>
                  <a:rPr lang="en-US" sz="1600" b="1" dirty="0" smtClean="0">
                    <a:solidFill>
                      <a:schemeClr val="tx1"/>
                    </a:solidFill>
                  </a:rPr>
                  <a:t> </a:t>
                </a:r>
                <a:r>
                  <a:rPr lang="en-US" sz="1600" dirty="0" smtClean="0">
                    <a:solidFill>
                      <a:schemeClr val="tx1"/>
                    </a:solidFill>
                  </a:rPr>
                  <a:t>Calculator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Oval 17"/>
              <p:cNvSpPr/>
              <p:nvPr/>
            </p:nvSpPr>
            <p:spPr>
              <a:xfrm>
                <a:off x="-32153632" y="2571606"/>
                <a:ext cx="41297632" cy="306705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76200" cmpd="dbl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dirty="0" smtClean="0">
                    <a:solidFill>
                      <a:schemeClr val="tx1"/>
                    </a:solidFill>
                  </a:rPr>
                  <a:t>Wise Market Builder</a:t>
                </a:r>
                <a:endParaRPr 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9" name="Can 18"/>
              <p:cNvSpPr/>
              <p:nvPr/>
            </p:nvSpPr>
            <p:spPr>
              <a:xfrm>
                <a:off x="-11200912" y="6832176"/>
                <a:ext cx="16459485" cy="4533900"/>
              </a:xfrm>
              <a:prstGeom prst="can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i="1" dirty="0" err="1" smtClean="0">
                    <a:solidFill>
                      <a:schemeClr val="tx1"/>
                    </a:solidFill>
                  </a:rPr>
                  <a:t>Mcost</a:t>
                </a:r>
                <a:r>
                  <a:rPr lang="en-US" sz="1600" dirty="0" smtClean="0">
                    <a:solidFill>
                      <a:schemeClr val="tx1"/>
                    </a:solidFill>
                  </a:rPr>
                  <a:t> Calculator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Oval 19"/>
              <p:cNvSpPr/>
              <p:nvPr/>
            </p:nvSpPr>
            <p:spPr>
              <a:xfrm>
                <a:off x="-32311208" y="-14877857"/>
                <a:ext cx="41455208" cy="308610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dirty="0" smtClean="0">
                    <a:solidFill>
                      <a:schemeClr val="tx1"/>
                    </a:solidFill>
                  </a:rPr>
                  <a:t>Confidence’s Estimator</a:t>
                </a:r>
                <a:endParaRPr 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Right Arrow 20"/>
              <p:cNvSpPr/>
              <p:nvPr/>
            </p:nvSpPr>
            <p:spPr>
              <a:xfrm rot="16200000">
                <a:off x="-467143" y="-13343511"/>
                <a:ext cx="2621278" cy="5983861"/>
              </a:xfrm>
              <a:prstGeom prst="rightArrow">
                <a:avLst/>
              </a:prstGeom>
              <a:noFill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"/>
              </a:p>
            </p:txBody>
          </p:sp>
          <p:sp>
            <p:nvSpPr>
              <p:cNvPr id="22" name="Right Arrow 21"/>
              <p:cNvSpPr/>
              <p:nvPr/>
            </p:nvSpPr>
            <p:spPr>
              <a:xfrm rot="5400000">
                <a:off x="-7850061" y="-13242641"/>
                <a:ext cx="2518216" cy="5983861"/>
              </a:xfrm>
              <a:prstGeom prst="rightArrow">
                <a:avLst/>
              </a:prstGeom>
              <a:noFill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"/>
              </a:p>
            </p:txBody>
          </p:sp>
          <p:sp>
            <p:nvSpPr>
              <p:cNvPr id="23" name="Right Arrow 22"/>
              <p:cNvSpPr/>
              <p:nvPr/>
            </p:nvSpPr>
            <p:spPr>
              <a:xfrm rot="5400000">
                <a:off x="-16203008" y="-13090241"/>
                <a:ext cx="2213416" cy="5983861"/>
              </a:xfrm>
              <a:prstGeom prst="rightArrow">
                <a:avLst/>
              </a:prstGeom>
              <a:noFill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"/>
              </a:p>
            </p:txBody>
          </p:sp>
          <p:sp>
            <p:nvSpPr>
              <p:cNvPr id="24" name="Right Arrow 23"/>
              <p:cNvSpPr/>
              <p:nvPr/>
            </p:nvSpPr>
            <p:spPr>
              <a:xfrm rot="16200000">
                <a:off x="-24838117" y="-13291978"/>
                <a:ext cx="2518216" cy="5983861"/>
              </a:xfrm>
              <a:prstGeom prst="rightArrow">
                <a:avLst/>
              </a:prstGeom>
              <a:noFill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"/>
              </a:p>
            </p:txBody>
          </p:sp>
          <p:sp>
            <p:nvSpPr>
              <p:cNvPr id="25" name="Right Arrow 24"/>
              <p:cNvSpPr/>
              <p:nvPr/>
            </p:nvSpPr>
            <p:spPr>
              <a:xfrm rot="16200000">
                <a:off x="-369282" y="-2166503"/>
                <a:ext cx="2425557" cy="5983861"/>
              </a:xfrm>
              <a:prstGeom prst="rightArrow">
                <a:avLst/>
              </a:prstGeom>
              <a:noFill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"/>
              </a:p>
            </p:txBody>
          </p:sp>
          <p:sp>
            <p:nvSpPr>
              <p:cNvPr id="26" name="Right Arrow 25"/>
              <p:cNvSpPr/>
              <p:nvPr/>
            </p:nvSpPr>
            <p:spPr>
              <a:xfrm rot="5400000">
                <a:off x="-7067364" y="-1775615"/>
                <a:ext cx="2061017" cy="5983861"/>
              </a:xfrm>
              <a:prstGeom prst="rightArrow">
                <a:avLst/>
              </a:prstGeom>
              <a:noFill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"/>
              </a:p>
            </p:txBody>
          </p:sp>
          <p:sp>
            <p:nvSpPr>
              <p:cNvPr id="27" name="Right Arrow 26"/>
              <p:cNvSpPr/>
              <p:nvPr/>
            </p:nvSpPr>
            <p:spPr>
              <a:xfrm rot="5400000">
                <a:off x="-16199642" y="-1831834"/>
                <a:ext cx="2213416" cy="5983861"/>
              </a:xfrm>
              <a:prstGeom prst="rightArrow">
                <a:avLst/>
              </a:prstGeom>
              <a:noFill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"/>
              </a:p>
            </p:txBody>
          </p:sp>
          <p:sp>
            <p:nvSpPr>
              <p:cNvPr id="28" name="Right Arrow 27"/>
              <p:cNvSpPr/>
              <p:nvPr/>
            </p:nvSpPr>
            <p:spPr>
              <a:xfrm rot="16200000">
                <a:off x="-24527229" y="-2098534"/>
                <a:ext cx="2289619" cy="5983861"/>
              </a:xfrm>
              <a:prstGeom prst="rightArrow">
                <a:avLst/>
              </a:prstGeom>
              <a:noFill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"/>
              </a:p>
            </p:txBody>
          </p:sp>
          <p:sp>
            <p:nvSpPr>
              <p:cNvPr id="29" name="Cloud 28"/>
              <p:cNvSpPr/>
              <p:nvPr/>
            </p:nvSpPr>
            <p:spPr>
              <a:xfrm>
                <a:off x="-33352740" y="-8983985"/>
                <a:ext cx="42496740" cy="9169792"/>
              </a:xfrm>
              <a:prstGeom prst="cloud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"/>
              </a:p>
            </p:txBody>
          </p:sp>
          <p:sp>
            <p:nvSpPr>
              <p:cNvPr id="30" name="Oval 29"/>
              <p:cNvSpPr/>
              <p:nvPr/>
            </p:nvSpPr>
            <p:spPr>
              <a:xfrm>
                <a:off x="-26570940" y="-7284725"/>
                <a:ext cx="2209800" cy="1727985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"/>
              </a:p>
            </p:txBody>
          </p:sp>
          <p:sp>
            <p:nvSpPr>
              <p:cNvPr id="31" name="Oval 30"/>
              <p:cNvSpPr/>
              <p:nvPr/>
            </p:nvSpPr>
            <p:spPr>
              <a:xfrm>
                <a:off x="-5408937" y="-4399089"/>
                <a:ext cx="2209800" cy="1727985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"/>
              </a:p>
            </p:txBody>
          </p:sp>
          <p:sp>
            <p:nvSpPr>
              <p:cNvPr id="32" name="Oval 31"/>
              <p:cNvSpPr/>
              <p:nvPr/>
            </p:nvSpPr>
            <p:spPr>
              <a:xfrm>
                <a:off x="-1841025" y="-3305917"/>
                <a:ext cx="2209800" cy="1727985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"/>
              </a:p>
            </p:txBody>
          </p:sp>
          <p:sp>
            <p:nvSpPr>
              <p:cNvPr id="33" name="Oval 32"/>
              <p:cNvSpPr/>
              <p:nvPr/>
            </p:nvSpPr>
            <p:spPr>
              <a:xfrm>
                <a:off x="-20482275" y="-6707363"/>
                <a:ext cx="2209800" cy="1727985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"/>
              </a:p>
            </p:txBody>
          </p:sp>
          <p:sp>
            <p:nvSpPr>
              <p:cNvPr id="34" name="Oval 33"/>
              <p:cNvSpPr/>
              <p:nvPr/>
            </p:nvSpPr>
            <p:spPr>
              <a:xfrm>
                <a:off x="-4944359" y="-7766559"/>
                <a:ext cx="2209800" cy="1727985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"/>
              </a:p>
            </p:txBody>
          </p:sp>
          <p:sp>
            <p:nvSpPr>
              <p:cNvPr id="35" name="Oval 34"/>
              <p:cNvSpPr/>
              <p:nvPr/>
            </p:nvSpPr>
            <p:spPr>
              <a:xfrm>
                <a:off x="-28237816" y="-3572608"/>
                <a:ext cx="2209800" cy="1727985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"/>
              </a:p>
            </p:txBody>
          </p:sp>
          <p:sp>
            <p:nvSpPr>
              <p:cNvPr id="36" name="Oval 35"/>
              <p:cNvSpPr/>
              <p:nvPr/>
            </p:nvSpPr>
            <p:spPr>
              <a:xfrm>
                <a:off x="-17302734" y="-2768987"/>
                <a:ext cx="2209800" cy="1727985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"/>
              </a:p>
            </p:txBody>
          </p:sp>
          <p:sp>
            <p:nvSpPr>
              <p:cNvPr id="37" name="Oval 36"/>
              <p:cNvSpPr/>
              <p:nvPr/>
            </p:nvSpPr>
            <p:spPr>
              <a:xfrm>
                <a:off x="-167955" y="-7365621"/>
                <a:ext cx="2209800" cy="1727985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"/>
              </a:p>
            </p:txBody>
          </p:sp>
          <p:sp>
            <p:nvSpPr>
              <p:cNvPr id="38" name="Oval 37"/>
              <p:cNvSpPr/>
              <p:nvPr/>
            </p:nvSpPr>
            <p:spPr>
              <a:xfrm>
                <a:off x="-14019085" y="-3948923"/>
                <a:ext cx="2209800" cy="1727985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"/>
              </a:p>
            </p:txBody>
          </p:sp>
          <p:sp>
            <p:nvSpPr>
              <p:cNvPr id="39" name="Oval 38"/>
              <p:cNvSpPr/>
              <p:nvPr/>
            </p:nvSpPr>
            <p:spPr>
              <a:xfrm>
                <a:off x="-14138988" y="-6979929"/>
                <a:ext cx="2209800" cy="1727985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"/>
              </a:p>
            </p:txBody>
          </p:sp>
          <p:sp>
            <p:nvSpPr>
              <p:cNvPr id="40" name="Oval 39"/>
              <p:cNvSpPr/>
              <p:nvPr/>
            </p:nvSpPr>
            <p:spPr>
              <a:xfrm>
                <a:off x="-8400868" y="-6979930"/>
                <a:ext cx="2209800" cy="1727985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"/>
              </a:p>
            </p:txBody>
          </p:sp>
          <p:sp>
            <p:nvSpPr>
              <p:cNvPr id="41" name="Oval 40"/>
              <p:cNvSpPr/>
              <p:nvPr/>
            </p:nvSpPr>
            <p:spPr>
              <a:xfrm>
                <a:off x="-17490344" y="-5440686"/>
                <a:ext cx="2209800" cy="1727985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"/>
              </a:p>
            </p:txBody>
          </p:sp>
          <p:sp>
            <p:nvSpPr>
              <p:cNvPr id="42" name="Oval 41"/>
              <p:cNvSpPr/>
              <p:nvPr/>
            </p:nvSpPr>
            <p:spPr>
              <a:xfrm>
                <a:off x="-9917014" y="-3948924"/>
                <a:ext cx="2209800" cy="1727985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"/>
              </a:p>
            </p:txBody>
          </p:sp>
          <p:sp>
            <p:nvSpPr>
              <p:cNvPr id="43" name="Oval 42"/>
              <p:cNvSpPr/>
              <p:nvPr/>
            </p:nvSpPr>
            <p:spPr>
              <a:xfrm>
                <a:off x="3012693" y="-5637636"/>
                <a:ext cx="2209800" cy="1727985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"/>
              </a:p>
            </p:txBody>
          </p:sp>
          <p:sp>
            <p:nvSpPr>
              <p:cNvPr id="44" name="Oval 43"/>
              <p:cNvSpPr/>
              <p:nvPr/>
            </p:nvSpPr>
            <p:spPr>
              <a:xfrm>
                <a:off x="-22253954" y="-3948923"/>
                <a:ext cx="2209800" cy="1727985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"/>
              </a:p>
            </p:txBody>
          </p:sp>
          <p:grpSp>
            <p:nvGrpSpPr>
              <p:cNvPr id="45" name="Group 44"/>
              <p:cNvGrpSpPr/>
              <p:nvPr/>
            </p:nvGrpSpPr>
            <p:grpSpPr>
              <a:xfrm>
                <a:off x="4046252" y="16428082"/>
                <a:ext cx="5486400" cy="8130859"/>
                <a:chOff x="10363200" y="13712016"/>
                <a:chExt cx="5486400" cy="8130859"/>
              </a:xfrm>
            </p:grpSpPr>
            <p:pic>
              <p:nvPicPr>
                <p:cNvPr id="62" name="Picture 15" descr="D:\Dropbox\Cache\1.png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1161393" y="13712016"/>
                  <a:ext cx="2401569" cy="483880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63" name="TextBox 62"/>
                <p:cNvSpPr txBox="1"/>
                <p:nvPr/>
              </p:nvSpPr>
              <p:spPr>
                <a:xfrm>
                  <a:off x="10363200" y="18690198"/>
                  <a:ext cx="5486400" cy="31526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600" dirty="0" smtClean="0"/>
                    <a:t>Task 1</a:t>
                  </a:r>
                  <a:endParaRPr lang="en-US" sz="1600" dirty="0"/>
                </a:p>
              </p:txBody>
            </p:sp>
          </p:grpSp>
          <p:grpSp>
            <p:nvGrpSpPr>
              <p:cNvPr id="46" name="Group 45"/>
              <p:cNvGrpSpPr/>
              <p:nvPr/>
            </p:nvGrpSpPr>
            <p:grpSpPr>
              <a:xfrm>
                <a:off x="-3719036" y="16572620"/>
                <a:ext cx="5486400" cy="8075733"/>
                <a:chOff x="811338" y="16394132"/>
                <a:chExt cx="5486400" cy="8075733"/>
              </a:xfrm>
            </p:grpSpPr>
            <p:pic>
              <p:nvPicPr>
                <p:cNvPr id="60" name="Picture 14" descr="D:\Dropbox\Cache\2.png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125663" y="16394132"/>
                  <a:ext cx="4857750" cy="469426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61" name="TextBox 60"/>
                <p:cNvSpPr txBox="1"/>
                <p:nvPr/>
              </p:nvSpPr>
              <p:spPr>
                <a:xfrm>
                  <a:off x="811338" y="21317187"/>
                  <a:ext cx="5486400" cy="315267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600" dirty="0" smtClean="0"/>
                    <a:t>Task 6</a:t>
                  </a:r>
                  <a:endParaRPr lang="en-US" sz="1600" dirty="0"/>
                </a:p>
              </p:txBody>
            </p:sp>
          </p:grpSp>
          <p:grpSp>
            <p:nvGrpSpPr>
              <p:cNvPr id="47" name="Group 46"/>
              <p:cNvGrpSpPr/>
              <p:nvPr/>
            </p:nvGrpSpPr>
            <p:grpSpPr>
              <a:xfrm>
                <a:off x="-11408470" y="16066901"/>
                <a:ext cx="6454913" cy="8361521"/>
                <a:chOff x="-9125638" y="17208607"/>
                <a:chExt cx="6454913" cy="8361521"/>
              </a:xfrm>
            </p:grpSpPr>
            <p:pic>
              <p:nvPicPr>
                <p:cNvPr id="58" name="Picture 17" descr="D:\Dropbox\Cache\3.png"/>
                <p:cNvPicPr>
                  <a:picLocks noChangeAspect="1" noChangeArrowheads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-9125638" y="17208607"/>
                  <a:ext cx="5192712" cy="520522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59" name="TextBox 58"/>
                <p:cNvSpPr txBox="1"/>
                <p:nvPr/>
              </p:nvSpPr>
              <p:spPr>
                <a:xfrm>
                  <a:off x="-8157124" y="22417451"/>
                  <a:ext cx="5486399" cy="31526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600" dirty="0" smtClean="0"/>
                    <a:t>Task 3</a:t>
                  </a:r>
                  <a:endParaRPr lang="en-US" sz="1600" dirty="0"/>
                </a:p>
              </p:txBody>
            </p:sp>
          </p:grpSp>
          <p:grpSp>
            <p:nvGrpSpPr>
              <p:cNvPr id="48" name="Group 47"/>
              <p:cNvGrpSpPr/>
              <p:nvPr/>
            </p:nvGrpSpPr>
            <p:grpSpPr>
              <a:xfrm>
                <a:off x="-18665952" y="16429925"/>
                <a:ext cx="5486400" cy="7994875"/>
                <a:chOff x="-15180375" y="17520598"/>
                <a:chExt cx="5486400" cy="7994875"/>
              </a:xfrm>
            </p:grpSpPr>
            <p:pic>
              <p:nvPicPr>
                <p:cNvPr id="56" name="Picture 14" descr="D:\Dropbox\Cache\2.png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-14866050" y="17520598"/>
                  <a:ext cx="4857750" cy="469426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57" name="TextBox 56"/>
                <p:cNvSpPr txBox="1"/>
                <p:nvPr/>
              </p:nvSpPr>
              <p:spPr>
                <a:xfrm>
                  <a:off x="-15180375" y="22362795"/>
                  <a:ext cx="5486400" cy="315267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600" dirty="0" smtClean="0"/>
                    <a:t>Task 4</a:t>
                  </a:r>
                  <a:endParaRPr lang="en-US" sz="1600" dirty="0"/>
                </a:p>
              </p:txBody>
            </p:sp>
          </p:grpSp>
          <p:grpSp>
            <p:nvGrpSpPr>
              <p:cNvPr id="49" name="Group 48"/>
              <p:cNvGrpSpPr/>
              <p:nvPr/>
            </p:nvGrpSpPr>
            <p:grpSpPr>
              <a:xfrm>
                <a:off x="-26736170" y="16343708"/>
                <a:ext cx="6149092" cy="8167316"/>
                <a:chOff x="-21973731" y="17161111"/>
                <a:chExt cx="6149092" cy="8167316"/>
              </a:xfrm>
            </p:grpSpPr>
            <p:pic>
              <p:nvPicPr>
                <p:cNvPr id="54" name="Picture 17" descr="D:\Dropbox\Cache\3.png"/>
                <p:cNvPicPr>
                  <a:picLocks noChangeAspect="1" noChangeArrowheads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-21973731" y="17161111"/>
                  <a:ext cx="5192712" cy="520522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55" name="TextBox 54"/>
                <p:cNvSpPr txBox="1"/>
                <p:nvPr/>
              </p:nvSpPr>
              <p:spPr>
                <a:xfrm>
                  <a:off x="-21311040" y="22175750"/>
                  <a:ext cx="5486401" cy="31526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600" dirty="0" smtClean="0"/>
                    <a:t>Task 2</a:t>
                  </a:r>
                  <a:endParaRPr lang="en-US" sz="1600" dirty="0"/>
                </a:p>
              </p:txBody>
            </p:sp>
          </p:grpSp>
          <p:grpSp>
            <p:nvGrpSpPr>
              <p:cNvPr id="50" name="Group 49"/>
              <p:cNvGrpSpPr/>
              <p:nvPr/>
            </p:nvGrpSpPr>
            <p:grpSpPr>
              <a:xfrm>
                <a:off x="-33383220" y="16660003"/>
                <a:ext cx="5754509" cy="7764796"/>
                <a:chOff x="-35448383" y="16378892"/>
                <a:chExt cx="5754509" cy="7764796"/>
              </a:xfrm>
            </p:grpSpPr>
            <p:pic>
              <p:nvPicPr>
                <p:cNvPr id="52" name="Picture 14" descr="D:\Dropbox\Cache\2.png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-34551624" y="16378892"/>
                  <a:ext cx="4857750" cy="469426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53" name="TextBox 52"/>
                <p:cNvSpPr txBox="1"/>
                <p:nvPr/>
              </p:nvSpPr>
              <p:spPr>
                <a:xfrm>
                  <a:off x="-35448383" y="20991011"/>
                  <a:ext cx="5486399" cy="31526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600" dirty="0" smtClean="0"/>
                    <a:t>Task 5</a:t>
                  </a:r>
                  <a:endParaRPr lang="en-US" sz="1600" dirty="0"/>
                </a:p>
              </p:txBody>
            </p:sp>
          </p:grpSp>
          <p:sp>
            <p:nvSpPr>
              <p:cNvPr id="51" name="Flowchart: Predefined Process 50"/>
              <p:cNvSpPr/>
              <p:nvPr/>
            </p:nvSpPr>
            <p:spPr>
              <a:xfrm>
                <a:off x="-32311208" y="12801600"/>
                <a:ext cx="41455208" cy="2895600"/>
              </a:xfrm>
              <a:prstGeom prst="flowChartPredefinedProcess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dirty="0" smtClean="0">
                    <a:solidFill>
                      <a:schemeClr val="tx1"/>
                    </a:solidFill>
                  </a:rPr>
                  <a:t>Wise Market User Interface</a:t>
                </a:r>
                <a:endParaRPr lang="en-US" sz="1600" b="1" dirty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7" name="Straight Arrow Connector 6"/>
            <p:cNvCxnSpPr>
              <a:stCxn id="35" idx="6"/>
            </p:cNvCxnSpPr>
            <p:nvPr/>
          </p:nvCxnSpPr>
          <p:spPr>
            <a:xfrm flipV="1">
              <a:off x="-25727874" y="-3794154"/>
              <a:ext cx="3774062" cy="376316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>
              <a:stCxn id="30" idx="6"/>
            </p:cNvCxnSpPr>
            <p:nvPr/>
          </p:nvCxnSpPr>
          <p:spPr>
            <a:xfrm>
              <a:off x="-24060998" y="-7129955"/>
              <a:ext cx="2628899" cy="2511081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>
              <a:endCxn id="36" idx="2"/>
            </p:cNvCxnSpPr>
            <p:nvPr/>
          </p:nvCxnSpPr>
          <p:spPr>
            <a:xfrm>
              <a:off x="-19744012" y="-3605996"/>
              <a:ext cx="2741420" cy="99177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/>
            <p:nvPr/>
          </p:nvCxnSpPr>
          <p:spPr>
            <a:xfrm flipV="1">
              <a:off x="-14792792" y="-6552593"/>
              <a:ext cx="6692066" cy="1444281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 flipH="1">
              <a:off x="-14796158" y="-3380327"/>
              <a:ext cx="1077215" cy="450165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 flipV="1">
              <a:off x="-7396615" y="-4015139"/>
              <a:ext cx="2287820" cy="220985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>
              <a:off x="-6290811" y="-5961168"/>
              <a:ext cx="1637396" cy="1303021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>
              <a:endCxn id="32" idx="7"/>
            </p:cNvCxnSpPr>
            <p:nvPr/>
          </p:nvCxnSpPr>
          <p:spPr>
            <a:xfrm flipH="1">
              <a:off x="345299" y="-5108312"/>
              <a:ext cx="2967536" cy="134623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 flipH="1" flipV="1">
              <a:off x="-2434417" y="-7210852"/>
              <a:ext cx="2566604" cy="463055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>
              <a:endCxn id="40" idx="2"/>
            </p:cNvCxnSpPr>
            <p:nvPr/>
          </p:nvCxnSpPr>
          <p:spPr>
            <a:xfrm>
              <a:off x="-11629046" y="-7092428"/>
              <a:ext cx="3528320" cy="26726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4" name="TextBox 63"/>
          <p:cNvSpPr txBox="1"/>
          <p:nvPr/>
        </p:nvSpPr>
        <p:spPr>
          <a:xfrm>
            <a:off x="778732" y="5486400"/>
            <a:ext cx="77556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00B050"/>
                </a:solidFill>
              </a:rPr>
              <a:t>Choose</a:t>
            </a:r>
            <a:r>
              <a:rPr lang="en-US" sz="2800" b="1" dirty="0" smtClean="0"/>
              <a:t> the best </a:t>
            </a:r>
            <a:r>
              <a:rPr lang="en-US" sz="2800" b="1" dirty="0" smtClean="0">
                <a:solidFill>
                  <a:srgbClr val="00B050"/>
                </a:solidFill>
              </a:rPr>
              <a:t>investors</a:t>
            </a:r>
            <a:r>
              <a:rPr lang="en-US" sz="2800" b="1" dirty="0" smtClean="0"/>
              <a:t> to build a </a:t>
            </a:r>
            <a:r>
              <a:rPr lang="en-US" sz="2800" b="1" dirty="0" smtClean="0">
                <a:solidFill>
                  <a:srgbClr val="00B050"/>
                </a:solidFill>
              </a:rPr>
              <a:t>market</a:t>
            </a:r>
            <a:endParaRPr lang="en-US" sz="28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7793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00B0F0"/>
                </a:solidFill>
              </a:rPr>
              <a:t>Running Example</a:t>
            </a:r>
          </a:p>
          <a:p>
            <a:r>
              <a:rPr lang="en-US" dirty="0" smtClean="0"/>
              <a:t>Problem Definition</a:t>
            </a:r>
          </a:p>
          <a:p>
            <a:r>
              <a:rPr lang="en-US" dirty="0" smtClean="0"/>
              <a:t>Building WiseMarket</a:t>
            </a:r>
          </a:p>
          <a:p>
            <a:r>
              <a:rPr lang="en-US" dirty="0" smtClean="0"/>
              <a:t>Empirical Studies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6571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Example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1489410" y="1271340"/>
            <a:ext cx="6197548" cy="3708104"/>
            <a:chOff x="457200" y="43005"/>
            <a:chExt cx="6095999" cy="5576209"/>
          </a:xfrm>
        </p:grpSpPr>
        <p:grpSp>
          <p:nvGrpSpPr>
            <p:cNvPr id="7" name="Group 6"/>
            <p:cNvGrpSpPr/>
            <p:nvPr/>
          </p:nvGrpSpPr>
          <p:grpSpPr>
            <a:xfrm>
              <a:off x="457200" y="43005"/>
              <a:ext cx="6095999" cy="5576209"/>
              <a:chOff x="457200" y="43005"/>
              <a:chExt cx="6095999" cy="5576209"/>
            </a:xfrm>
          </p:grpSpPr>
          <p:sp>
            <p:nvSpPr>
              <p:cNvPr id="9" name="Oval 8"/>
              <p:cNvSpPr/>
              <p:nvPr/>
            </p:nvSpPr>
            <p:spPr>
              <a:xfrm>
                <a:off x="457200" y="1524000"/>
                <a:ext cx="3818164" cy="2590800"/>
              </a:xfrm>
              <a:prstGeom prst="ellipse">
                <a:avLst/>
              </a:prstGeom>
              <a:noFill/>
              <a:ln w="38100"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0" name="Oval 9"/>
              <p:cNvSpPr/>
              <p:nvPr/>
            </p:nvSpPr>
            <p:spPr>
              <a:xfrm>
                <a:off x="2696934" y="1523999"/>
                <a:ext cx="3856265" cy="2590801"/>
              </a:xfrm>
              <a:prstGeom prst="ellipse">
                <a:avLst/>
              </a:prstGeom>
              <a:noFill/>
              <a:ln w="38100">
                <a:solidFill>
                  <a:schemeClr val="accent2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grpSp>
            <p:nvGrpSpPr>
              <p:cNvPr id="11" name="Group 10"/>
              <p:cNvGrpSpPr/>
              <p:nvPr/>
            </p:nvGrpSpPr>
            <p:grpSpPr>
              <a:xfrm>
                <a:off x="1477735" y="1723218"/>
                <a:ext cx="1143000" cy="1096330"/>
                <a:chOff x="1477735" y="1723218"/>
                <a:chExt cx="1143000" cy="1096330"/>
              </a:xfrm>
            </p:grpSpPr>
            <p:sp>
              <p:nvSpPr>
                <p:cNvPr id="38" name="Oval 37"/>
                <p:cNvSpPr/>
                <p:nvPr/>
              </p:nvSpPr>
              <p:spPr>
                <a:xfrm>
                  <a:off x="1741713" y="1723218"/>
                  <a:ext cx="615043" cy="644815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 smtClean="0"/>
                    <a:t>A</a:t>
                  </a:r>
                  <a:endParaRPr lang="en-US" sz="1600" dirty="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9" name="TextBox 38"/>
                    <p:cNvSpPr txBox="1"/>
                    <p:nvPr/>
                  </p:nvSpPr>
                  <p:spPr>
                    <a:xfrm>
                      <a:off x="1477735" y="2385215"/>
                      <a:ext cx="1143000" cy="43433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i="1" smtClean="0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/>
                                  <a:ea typeface="Cambria Math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/>
                                  <a:ea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/>
                              <a:ea typeface="Cambria Math"/>
                            </a:rPr>
                            <m:t>=0.</m:t>
                          </m:r>
                        </m:oMath>
                      </a14:m>
                      <a:r>
                        <a:rPr lang="en-US" sz="1600" dirty="0" smtClean="0"/>
                        <a:t>8</a:t>
                      </a:r>
                      <a:endParaRPr lang="en-US" sz="1600" dirty="0"/>
                    </a:p>
                  </p:txBody>
                </p:sp>
              </mc:Choice>
              <mc:Fallback xmlns="">
                <p:sp>
                  <p:nvSpPr>
                    <p:cNvPr id="13" name="TextBox 12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477735" y="2385215"/>
                      <a:ext cx="1143000" cy="369332"/>
                    </a:xfrm>
                    <a:prstGeom prst="rect">
                      <a:avLst/>
                    </a:prstGeom>
                    <a:blipFill rotWithShape="1">
                      <a:blip r:embed="rId2"/>
                      <a:stretch>
                        <a:fillRect t="-8197" b="-2459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12" name="Group 11"/>
              <p:cNvGrpSpPr/>
              <p:nvPr/>
            </p:nvGrpSpPr>
            <p:grpSpPr>
              <a:xfrm>
                <a:off x="4493078" y="1723218"/>
                <a:ext cx="1143000" cy="1096330"/>
                <a:chOff x="4493078" y="1723218"/>
                <a:chExt cx="1143000" cy="1096330"/>
              </a:xfrm>
            </p:grpSpPr>
            <p:sp>
              <p:nvSpPr>
                <p:cNvPr id="36" name="Oval 35"/>
                <p:cNvSpPr/>
                <p:nvPr/>
              </p:nvSpPr>
              <p:spPr>
                <a:xfrm>
                  <a:off x="4713513" y="1723218"/>
                  <a:ext cx="615043" cy="644815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 smtClean="0"/>
                    <a:t>B</a:t>
                  </a:r>
                  <a:endParaRPr lang="en-US" sz="1600" dirty="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7" name="TextBox 36"/>
                    <p:cNvSpPr txBox="1"/>
                    <p:nvPr/>
                  </p:nvSpPr>
                  <p:spPr>
                    <a:xfrm>
                      <a:off x="4493078" y="2385215"/>
                      <a:ext cx="1143000" cy="43433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i="1" smtClean="0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/>
                                  <a:ea typeface="Cambria Math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/>
                              <a:ea typeface="Cambria Math"/>
                            </a:rPr>
                            <m:t>=0.</m:t>
                          </m:r>
                        </m:oMath>
                      </a14:m>
                      <a:r>
                        <a:rPr lang="en-US" sz="1600" dirty="0" smtClean="0"/>
                        <a:t>6</a:t>
                      </a:r>
                      <a:endParaRPr lang="en-US" sz="1600" dirty="0"/>
                    </a:p>
                  </p:txBody>
                </p:sp>
              </mc:Choice>
              <mc:Fallback xmlns="">
                <p:sp>
                  <p:nvSpPr>
                    <p:cNvPr id="14" name="TextBox 13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493078" y="2385215"/>
                      <a:ext cx="1143000" cy="369332"/>
                    </a:xfrm>
                    <a:prstGeom prst="rect">
                      <a:avLst/>
                    </a:prstGeom>
                    <a:blipFill rotWithShape="1">
                      <a:blip r:embed="rId3"/>
                      <a:stretch>
                        <a:fillRect t="-8197" b="-2459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13" name="Group 12"/>
              <p:cNvGrpSpPr/>
              <p:nvPr/>
            </p:nvGrpSpPr>
            <p:grpSpPr>
              <a:xfrm>
                <a:off x="2998963" y="2410764"/>
                <a:ext cx="1143000" cy="1118234"/>
                <a:chOff x="2959464" y="2849889"/>
                <a:chExt cx="1143000" cy="1118234"/>
              </a:xfrm>
            </p:grpSpPr>
            <p:sp>
              <p:nvSpPr>
                <p:cNvPr id="34" name="Oval 33"/>
                <p:cNvSpPr/>
                <p:nvPr/>
              </p:nvSpPr>
              <p:spPr>
                <a:xfrm>
                  <a:off x="3189513" y="2849889"/>
                  <a:ext cx="615043" cy="644815"/>
                </a:xfrm>
                <a:prstGeom prst="ellipse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 smtClean="0"/>
                    <a:t>C</a:t>
                  </a:r>
                  <a:endParaRPr lang="en-US" sz="1600" dirty="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5" name="TextBox 34"/>
                    <p:cNvSpPr txBox="1"/>
                    <p:nvPr/>
                  </p:nvSpPr>
                  <p:spPr>
                    <a:xfrm>
                      <a:off x="2959464" y="3533790"/>
                      <a:ext cx="1143000" cy="43433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i="1" smtClean="0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/>
                                  <a:ea typeface="Cambria Math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/>
                                  <a:ea typeface="Cambria Math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/>
                              <a:ea typeface="Cambria Math"/>
                            </a:rPr>
                            <m:t>=0.</m:t>
                          </m:r>
                        </m:oMath>
                      </a14:m>
                      <a:r>
                        <a:rPr lang="en-US" sz="1600" dirty="0" smtClean="0"/>
                        <a:t>7</a:t>
                      </a:r>
                      <a:endParaRPr lang="en-US" sz="1600" dirty="0"/>
                    </a:p>
                  </p:txBody>
                </p:sp>
              </mc:Choice>
              <mc:Fallback xmlns="">
                <p:sp>
                  <p:nvSpPr>
                    <p:cNvPr id="15" name="TextBox 14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959464" y="3533790"/>
                      <a:ext cx="1143000" cy="369332"/>
                    </a:xfrm>
                    <a:prstGeom prst="rect">
                      <a:avLst/>
                    </a:prstGeom>
                    <a:blipFill rotWithShape="1">
                      <a:blip r:embed="rId4"/>
                      <a:stretch>
                        <a:fillRect t="-8333" b="-2666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14" name="Group 13"/>
              <p:cNvGrpSpPr/>
              <p:nvPr/>
            </p:nvGrpSpPr>
            <p:grpSpPr>
              <a:xfrm>
                <a:off x="1556064" y="3048920"/>
                <a:ext cx="1143000" cy="1055210"/>
                <a:chOff x="1556064" y="3867704"/>
                <a:chExt cx="1143000" cy="1055210"/>
              </a:xfrm>
            </p:grpSpPr>
            <p:sp>
              <p:nvSpPr>
                <p:cNvPr id="32" name="Oval 31"/>
                <p:cNvSpPr/>
                <p:nvPr/>
              </p:nvSpPr>
              <p:spPr>
                <a:xfrm>
                  <a:off x="1741713" y="3867704"/>
                  <a:ext cx="615043" cy="644815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/>
                    <a:t>D</a:t>
                  </a: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3" name="TextBox 32"/>
                    <p:cNvSpPr txBox="1"/>
                    <p:nvPr/>
                  </p:nvSpPr>
                  <p:spPr>
                    <a:xfrm>
                      <a:off x="1556064" y="4488581"/>
                      <a:ext cx="1143000" cy="43433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1600" i="1" smtClean="0">
                                    <a:latin typeface="Cambria Math"/>
                                    <a:ea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/>
                                    <a:ea typeface="Cambria Math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/>
                                    <a:ea typeface="Cambria Math"/>
                                  </a:rPr>
                                  <m:t>4</m:t>
                                </m:r>
                              </m:sub>
                            </m:sSub>
                            <m:r>
                              <a:rPr lang="en-US" sz="1600" b="0" i="1" smtClean="0">
                                <a:latin typeface="Cambria Math"/>
                                <a:ea typeface="Cambria Math"/>
                              </a:rPr>
                              <m:t>=0.</m:t>
                            </m:r>
                            <m:r>
                              <a:rPr lang="en-US" sz="1600" b="0" i="0" smtClean="0">
                                <a:latin typeface="Cambria Math"/>
                                <a:ea typeface="Cambria Math"/>
                              </a:rPr>
                              <m:t>8</m:t>
                            </m:r>
                          </m:oMath>
                        </m:oMathPara>
                      </a14:m>
                      <a:endParaRPr lang="en-US" sz="1600" dirty="0"/>
                    </a:p>
                  </p:txBody>
                </p:sp>
              </mc:Choice>
              <mc:Fallback xmlns="">
                <p:sp>
                  <p:nvSpPr>
                    <p:cNvPr id="16" name="TextBox 15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556064" y="4488581"/>
                      <a:ext cx="1143000" cy="369332"/>
                    </a:xfrm>
                    <a:prstGeom prst="rect">
                      <a:avLst/>
                    </a:prstGeom>
                    <a:blipFill rotWithShape="1">
                      <a:blip r:embed="rId5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15" name="Group 14"/>
              <p:cNvGrpSpPr/>
              <p:nvPr/>
            </p:nvGrpSpPr>
            <p:grpSpPr>
              <a:xfrm>
                <a:off x="4449534" y="3055579"/>
                <a:ext cx="1143000" cy="1055210"/>
                <a:chOff x="4493078" y="3867704"/>
                <a:chExt cx="1143000" cy="1055210"/>
              </a:xfrm>
            </p:grpSpPr>
            <p:sp>
              <p:nvSpPr>
                <p:cNvPr id="30" name="Oval 29"/>
                <p:cNvSpPr/>
                <p:nvPr/>
              </p:nvSpPr>
              <p:spPr>
                <a:xfrm>
                  <a:off x="4713513" y="3867704"/>
                  <a:ext cx="615043" cy="644815"/>
                </a:xfrm>
                <a:prstGeom prst="ellipse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 smtClean="0"/>
                    <a:t>E</a:t>
                  </a:r>
                  <a:endParaRPr lang="en-US" sz="1600" dirty="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1" name="TextBox 30"/>
                    <p:cNvSpPr txBox="1"/>
                    <p:nvPr/>
                  </p:nvSpPr>
                  <p:spPr>
                    <a:xfrm>
                      <a:off x="4493078" y="4488581"/>
                      <a:ext cx="1143000" cy="43433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i="1" smtClean="0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/>
                                  <a:ea typeface="Cambria Math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/>
                                  <a:ea typeface="Cambria Math"/>
                                </a:rPr>
                                <m:t>5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/>
                              <a:ea typeface="Cambria Math"/>
                            </a:rPr>
                            <m:t>=0.</m:t>
                          </m:r>
                        </m:oMath>
                      </a14:m>
                      <a:r>
                        <a:rPr lang="en-US" sz="1600" dirty="0" smtClean="0"/>
                        <a:t>5</a:t>
                      </a:r>
                      <a:endParaRPr lang="en-US" sz="1600" dirty="0"/>
                    </a:p>
                  </p:txBody>
                </p:sp>
              </mc:Choice>
              <mc:Fallback xmlns="">
                <p:sp>
                  <p:nvSpPr>
                    <p:cNvPr id="17" name="TextBox 16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493078" y="4488581"/>
                      <a:ext cx="1143000" cy="369332"/>
                    </a:xfrm>
                    <a:prstGeom prst="rect">
                      <a:avLst/>
                    </a:prstGeom>
                    <a:blipFill rotWithShape="1">
                      <a:blip r:embed="rId6"/>
                      <a:stretch>
                        <a:fillRect t="-8197" b="-2459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16" name="Group 15"/>
              <p:cNvGrpSpPr/>
              <p:nvPr/>
            </p:nvGrpSpPr>
            <p:grpSpPr>
              <a:xfrm>
                <a:off x="1066258" y="4093753"/>
                <a:ext cx="2226129" cy="1493710"/>
                <a:chOff x="1012369" y="5348275"/>
                <a:chExt cx="2226129" cy="1493710"/>
              </a:xfrm>
            </p:grpSpPr>
            <p:cxnSp>
              <p:nvCxnSpPr>
                <p:cNvPr id="27" name="Straight Connector 26"/>
                <p:cNvCxnSpPr/>
                <p:nvPr/>
              </p:nvCxnSpPr>
              <p:spPr>
                <a:xfrm>
                  <a:off x="2695514" y="5348275"/>
                  <a:ext cx="0" cy="343941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8" name="TextBox 27"/>
                    <p:cNvSpPr txBox="1"/>
                    <p:nvPr/>
                  </p:nvSpPr>
                  <p:spPr>
                    <a:xfrm>
                      <a:off x="1012369" y="6054674"/>
                      <a:ext cx="2226129" cy="787311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accent1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m:rPr>
                                <m:sty m:val="p"/>
                              </m:rPr>
                              <a:rPr lang="en-US" sz="1600" b="0" i="0" smtClean="0">
                                <a:latin typeface="Cambria Math"/>
                              </a:rPr>
                              <m:t>MC</m:t>
                            </m:r>
                            <m:r>
                              <a:rPr lang="en-US" sz="1600" b="0" i="0" smtClean="0">
                                <a:latin typeface="Cambria Math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n-US" sz="1600" i="1">
                                    <a:latin typeface="Cambria Math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/>
                                      </a:rPr>
                                      <m:t>𝑊</m:t>
                                    </m:r>
                                    <m:r>
                                      <a:rPr lang="en-US" sz="1600" i="1">
                                        <a:latin typeface="Cambria Math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  <m:sup>
                                <m:r>
                                  <a:rPr lang="en-US" sz="1600" i="1">
                                    <a:latin typeface="Cambria Math"/>
                                  </a:rPr>
                                  <m:t>1</m:t>
                                </m:r>
                              </m:sup>
                            </m:sSup>
                            <m:r>
                              <a:rPr lang="en-US" sz="1600" b="0" i="1" smtClean="0">
                                <a:latin typeface="Cambria Math"/>
                              </a:rPr>
                              <m:t>)=0.864</m:t>
                            </m:r>
                          </m:oMath>
                        </m:oMathPara>
                      </a14:m>
                      <a:endParaRPr lang="en-US" sz="1600" dirty="0" smtClean="0"/>
                    </a:p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m:rPr>
                                <m:sty m:val="p"/>
                              </m:rPr>
                              <a:rPr lang="en-US" sz="1600" b="0" i="0" smtClean="0">
                                <a:latin typeface="Cambria Math"/>
                              </a:rPr>
                              <m:t>E</m:t>
                            </m:r>
                            <m:r>
                              <a:rPr lang="en-US" sz="1600" b="0" i="0" smtClean="0">
                                <a:latin typeface="Cambria Math"/>
                              </a:rPr>
                              <m:t>[</m:t>
                            </m:r>
                            <m:sSup>
                              <m:sSupPr>
                                <m:ctrlPr>
                                  <a:rPr lang="en-US" sz="1600" i="1">
                                    <a:latin typeface="Cambria Math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/>
                                      </a:rPr>
                                      <m:t>𝑊</m:t>
                                    </m:r>
                                    <m:r>
                                      <a:rPr lang="en-US" sz="1600" i="1">
                                        <a:latin typeface="Cambria Math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  <m:sup>
                                <m:r>
                                  <a:rPr lang="en-US" sz="1600" i="1">
                                    <a:latin typeface="Cambria Math"/>
                                  </a:rPr>
                                  <m:t>1</m:t>
                                </m:r>
                              </m:sup>
                            </m:sSup>
                            <m:r>
                              <a:rPr lang="en-US" sz="1600" b="0" i="1" smtClean="0">
                                <a:latin typeface="Cambria Math"/>
                              </a:rPr>
                              <m:t>]=2.46</m:t>
                            </m:r>
                          </m:oMath>
                        </m:oMathPara>
                      </a14:m>
                      <a:endParaRPr lang="en-US" sz="1600" dirty="0"/>
                    </a:p>
                  </p:txBody>
                </p:sp>
              </mc:Choice>
              <mc:Fallback xmlns="">
                <p:sp>
                  <p:nvSpPr>
                    <p:cNvPr id="20" name="TextBox 19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012369" y="6054673"/>
                      <a:ext cx="2226129" cy="678712"/>
                    </a:xfrm>
                    <a:prstGeom prst="rect">
                      <a:avLst/>
                    </a:prstGeom>
                    <a:blipFill rotWithShape="1">
                      <a:blip r:embed="rId7"/>
                      <a:stretch>
                        <a:fillRect b="-7965"/>
                      </a:stretch>
                    </a:blipFill>
                    <a:ln>
                      <a:solidFill>
                        <a:schemeClr val="accent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9" name="TextBox 28"/>
                    <p:cNvSpPr txBox="1"/>
                    <p:nvPr/>
                  </p:nvSpPr>
                  <p:spPr>
                    <a:xfrm>
                      <a:off x="1013790" y="5686115"/>
                      <a:ext cx="2224707" cy="453089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accent1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1600" b="0" i="1" smtClean="0">
                                    <a:latin typeface="Cambria Math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/>
                                      </a:rPr>
                                      <m:t>𝑊</m:t>
                                    </m:r>
                                    <m:r>
                                      <a:rPr lang="en-US" sz="1600" i="1">
                                        <a:latin typeface="Cambria Math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  <m:sup>
                                <m:r>
                                  <a:rPr lang="en-US" sz="1600" b="0" i="1" smtClean="0">
                                    <a:latin typeface="Cambria Math"/>
                                  </a:rPr>
                                  <m:t>1</m:t>
                                </m:r>
                              </m:sup>
                            </m:sSup>
                            <m:r>
                              <a:rPr lang="en-US" sz="1600" b="0" i="1" smtClean="0">
                                <a:latin typeface="Cambria Math"/>
                              </a:rPr>
                              <m:t>={</m:t>
                            </m:r>
                            <m:r>
                              <a:rPr lang="en-US" sz="1600" b="0" i="1" smtClean="0">
                                <a:latin typeface="Cambria Math"/>
                              </a:rPr>
                              <m:t>𝐴</m:t>
                            </m:r>
                            <m:r>
                              <a:rPr lang="en-US" sz="1600" b="0" i="1" smtClean="0">
                                <a:latin typeface="Cambria Math"/>
                              </a:rPr>
                              <m:t>,</m:t>
                            </m:r>
                            <m:r>
                              <a:rPr lang="en-US" sz="1600" b="0" i="1" smtClean="0">
                                <a:latin typeface="Cambria Math"/>
                              </a:rPr>
                              <m:t>𝐶</m:t>
                            </m:r>
                            <m:r>
                              <a:rPr lang="en-US" sz="1600" b="0" i="1" smtClean="0">
                                <a:latin typeface="Cambria Math"/>
                              </a:rPr>
                              <m:t>,</m:t>
                            </m:r>
                            <m:r>
                              <a:rPr lang="en-US" sz="1600" b="0" i="1" smtClean="0">
                                <a:latin typeface="Cambria Math"/>
                              </a:rPr>
                              <m:t>𝐷</m:t>
                            </m:r>
                            <m:r>
                              <a:rPr lang="en-US" sz="1600" b="0" i="1" smtClean="0">
                                <a:latin typeface="Cambria Math"/>
                              </a:rPr>
                              <m:t>}</m:t>
                            </m:r>
                          </m:oMath>
                        </m:oMathPara>
                      </a14:m>
                      <a:endParaRPr lang="en-US" sz="1600" dirty="0"/>
                    </a:p>
                  </p:txBody>
                </p:sp>
              </mc:Choice>
              <mc:Fallback xmlns="">
                <p:sp>
                  <p:nvSpPr>
                    <p:cNvPr id="21" name="TextBox 20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013790" y="5686115"/>
                      <a:ext cx="2224707" cy="385683"/>
                    </a:xfrm>
                    <a:prstGeom prst="rect">
                      <a:avLst/>
                    </a:prstGeom>
                    <a:blipFill rotWithShape="1">
                      <a:blip r:embed="rId8"/>
                      <a:stretch>
                        <a:fillRect b="-13846"/>
                      </a:stretch>
                    </a:blipFill>
                    <a:ln>
                      <a:solidFill>
                        <a:schemeClr val="accent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17" name="Group 16"/>
              <p:cNvGrpSpPr/>
              <p:nvPr/>
            </p:nvGrpSpPr>
            <p:grpSpPr>
              <a:xfrm>
                <a:off x="3738388" y="4100183"/>
                <a:ext cx="2226129" cy="1519031"/>
                <a:chOff x="3720192" y="5334000"/>
                <a:chExt cx="2226129" cy="1519031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4" name="TextBox 23"/>
                    <p:cNvSpPr txBox="1"/>
                    <p:nvPr/>
                  </p:nvSpPr>
                  <p:spPr>
                    <a:xfrm>
                      <a:off x="3720192" y="6064403"/>
                      <a:ext cx="2226129" cy="788628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accent1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m:rPr>
                                <m:sty m:val="p"/>
                              </m:rPr>
                              <a:rPr lang="en-US" sz="1600" b="0" i="0" smtClean="0">
                                <a:latin typeface="Cambria Math"/>
                              </a:rPr>
                              <m:t>MC</m:t>
                            </m:r>
                            <m:r>
                              <a:rPr lang="en-US" sz="1600" b="0" i="0" smtClean="0">
                                <a:latin typeface="Cambria Math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n-US" sz="1600" i="1">
                                    <a:latin typeface="Cambria Math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/>
                                      </a:rPr>
                                      <m:t>𝑊</m:t>
                                    </m:r>
                                    <m:r>
                                      <a:rPr lang="en-US" sz="1600" i="1">
                                        <a:latin typeface="Cambria Math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  <m:sup>
                                <m:r>
                                  <a:rPr lang="en-US" sz="1600" b="0" i="1" smtClean="0">
                                    <a:latin typeface="Cambria Math"/>
                                  </a:rPr>
                                  <m:t>3</m:t>
                                </m:r>
                              </m:sup>
                            </m:sSup>
                            <m:r>
                              <a:rPr lang="en-US" sz="1600" b="0" i="1" smtClean="0">
                                <a:latin typeface="Cambria Math"/>
                              </a:rPr>
                              <m:t>)=0.65</m:t>
                            </m:r>
                          </m:oMath>
                        </m:oMathPara>
                      </a14:m>
                      <a:endParaRPr lang="en-US" sz="1600" dirty="0" smtClean="0"/>
                    </a:p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m:rPr>
                                <m:sty m:val="p"/>
                              </m:rPr>
                              <a:rPr lang="en-US" sz="1600" b="0" i="0" smtClean="0">
                                <a:latin typeface="Cambria Math"/>
                              </a:rPr>
                              <m:t>E</m:t>
                            </m:r>
                            <m:r>
                              <a:rPr lang="en-US" sz="1600" b="0" i="0" smtClean="0">
                                <a:latin typeface="Cambria Math"/>
                              </a:rPr>
                              <m:t>[</m:t>
                            </m:r>
                            <m:sSup>
                              <m:sSupPr>
                                <m:ctrlPr>
                                  <a:rPr lang="en-US" sz="1600" i="1">
                                    <a:latin typeface="Cambria Math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/>
                                      </a:rPr>
                                      <m:t>𝑊</m:t>
                                    </m:r>
                                    <m:r>
                                      <a:rPr lang="en-US" sz="1600" i="1">
                                        <a:latin typeface="Cambria Math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  <m:sup>
                                <m:r>
                                  <a:rPr lang="en-US" sz="1600" b="0" i="1" smtClean="0">
                                    <a:latin typeface="Cambria Math"/>
                                  </a:rPr>
                                  <m:t>3</m:t>
                                </m:r>
                              </m:sup>
                            </m:sSup>
                            <m:r>
                              <a:rPr lang="en-US" sz="1600" b="0" i="1" smtClean="0">
                                <a:latin typeface="Cambria Math"/>
                              </a:rPr>
                              <m:t>]=2.</m:t>
                            </m:r>
                            <m:r>
                              <a:rPr lang="en-US" sz="1600" b="0" i="0" smtClean="0">
                                <a:latin typeface="Cambria Math"/>
                              </a:rPr>
                              <m:t>27</m:t>
                            </m:r>
                          </m:oMath>
                        </m:oMathPara>
                      </a14:m>
                      <a:endParaRPr lang="en-US" sz="1600" dirty="0"/>
                    </a:p>
                  </p:txBody>
                </p:sp>
              </mc:Choice>
              <mc:Fallback xmlns="">
                <p:sp>
                  <p:nvSpPr>
                    <p:cNvPr id="26" name="TextBox 25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720192" y="6064403"/>
                      <a:ext cx="2226129" cy="703782"/>
                    </a:xfrm>
                    <a:prstGeom prst="rect">
                      <a:avLst/>
                    </a:prstGeom>
                    <a:blipFill rotWithShape="1">
                      <a:blip r:embed="rId9"/>
                      <a:stretch>
                        <a:fillRect b="-4274"/>
                      </a:stretch>
                    </a:blipFill>
                    <a:ln>
                      <a:solidFill>
                        <a:schemeClr val="accent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25" name="Straight Connector 24"/>
                <p:cNvCxnSpPr/>
                <p:nvPr/>
              </p:nvCxnSpPr>
              <p:spPr>
                <a:xfrm>
                  <a:off x="4710792" y="5334000"/>
                  <a:ext cx="0" cy="31857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6" name="TextBox 25"/>
                    <p:cNvSpPr txBox="1"/>
                    <p:nvPr/>
                  </p:nvSpPr>
                  <p:spPr>
                    <a:xfrm>
                      <a:off x="3720192" y="5668412"/>
                      <a:ext cx="2226128" cy="453747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accent1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1600" b="0" i="1" smtClean="0">
                                    <a:latin typeface="Cambria Math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/>
                                      </a:rPr>
                                      <m:t>𝑊</m:t>
                                    </m:r>
                                    <m:r>
                                      <a:rPr lang="en-US" sz="1600" i="1">
                                        <a:latin typeface="Cambria Math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  <m:sup>
                                <m:r>
                                  <a:rPr lang="en-US" sz="1600" b="0" i="1" smtClean="0">
                                    <a:latin typeface="Cambria Math"/>
                                  </a:rPr>
                                  <m:t>3</m:t>
                                </m:r>
                              </m:sup>
                            </m:sSup>
                            <m:r>
                              <a:rPr lang="en-US" sz="1600" b="0" i="1" smtClean="0">
                                <a:latin typeface="Cambria Math"/>
                              </a:rPr>
                              <m:t>={</m:t>
                            </m:r>
                            <m:r>
                              <a:rPr lang="en-US" sz="1600" b="0" i="1" smtClean="0">
                                <a:latin typeface="Cambria Math"/>
                              </a:rPr>
                              <m:t>𝐵</m:t>
                            </m:r>
                            <m:r>
                              <a:rPr lang="en-US" sz="1600" b="0" i="1" smtClean="0">
                                <a:latin typeface="Cambria Math"/>
                              </a:rPr>
                              <m:t>,</m:t>
                            </m:r>
                            <m:r>
                              <a:rPr lang="en-US" sz="1600" b="0" i="1" smtClean="0">
                                <a:latin typeface="Cambria Math"/>
                              </a:rPr>
                              <m:t>𝐶</m:t>
                            </m:r>
                            <m:r>
                              <a:rPr lang="en-US" sz="1600" b="0" i="1" smtClean="0">
                                <a:latin typeface="Cambria Math"/>
                              </a:rPr>
                              <m:t>,</m:t>
                            </m:r>
                            <m:r>
                              <a:rPr lang="en-US" sz="1600" b="0" i="1" smtClean="0">
                                <a:latin typeface="Cambria Math"/>
                              </a:rPr>
                              <m:t>𝐸</m:t>
                            </m:r>
                            <m:r>
                              <a:rPr lang="en-US" sz="1600" b="0" i="1" smtClean="0">
                                <a:latin typeface="Cambria Math"/>
                              </a:rPr>
                              <m:t>}</m:t>
                            </m:r>
                          </m:oMath>
                        </m:oMathPara>
                      </a14:m>
                      <a:endParaRPr lang="en-US" sz="1600" dirty="0"/>
                    </a:p>
                  </p:txBody>
                </p:sp>
              </mc:Choice>
              <mc:Fallback xmlns="">
                <p:sp>
                  <p:nvSpPr>
                    <p:cNvPr id="28" name="TextBox 27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720192" y="5668413"/>
                      <a:ext cx="2226128" cy="386260"/>
                    </a:xfrm>
                    <a:prstGeom prst="rect">
                      <a:avLst/>
                    </a:prstGeom>
                    <a:blipFill rotWithShape="1">
                      <a:blip r:embed="rId10"/>
                      <a:stretch>
                        <a:fillRect b="-13846"/>
                      </a:stretch>
                    </a:blipFill>
                    <a:ln>
                      <a:solidFill>
                        <a:schemeClr val="accent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18" name="Rounded Rectangle 17"/>
              <p:cNvSpPr/>
              <p:nvPr/>
            </p:nvSpPr>
            <p:spPr>
              <a:xfrm rot="20688412">
                <a:off x="1157264" y="2244179"/>
                <a:ext cx="4961110" cy="870914"/>
              </a:xfrm>
              <a:prstGeom prst="roundRect">
                <a:avLst/>
              </a:prstGeom>
              <a:noFill/>
              <a:ln w="38100">
                <a:solidFill>
                  <a:srgbClr val="00B0F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grpSp>
            <p:nvGrpSpPr>
              <p:cNvPr id="19" name="Group 18"/>
              <p:cNvGrpSpPr/>
              <p:nvPr/>
            </p:nvGrpSpPr>
            <p:grpSpPr>
              <a:xfrm>
                <a:off x="3737492" y="43005"/>
                <a:ext cx="2226129" cy="1553017"/>
                <a:chOff x="3907970" y="-568870"/>
                <a:chExt cx="2226129" cy="1553017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1" name="TextBox 20"/>
                    <p:cNvSpPr txBox="1"/>
                    <p:nvPr/>
                  </p:nvSpPr>
                  <p:spPr>
                    <a:xfrm>
                      <a:off x="3907970" y="-182610"/>
                      <a:ext cx="2226129" cy="788627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accent1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m:rPr>
                                <m:sty m:val="p"/>
                              </m:rPr>
                              <a:rPr lang="en-US" sz="1600" b="0" i="0" smtClean="0">
                                <a:latin typeface="Cambria Math"/>
                              </a:rPr>
                              <m:t>MC</m:t>
                            </m:r>
                            <m:r>
                              <a:rPr lang="en-US" sz="1600" b="0" i="0" smtClean="0">
                                <a:latin typeface="Cambria Math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n-US" sz="1600" i="1">
                                    <a:latin typeface="Cambria Math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/>
                                      </a:rPr>
                                      <m:t>𝑊</m:t>
                                    </m:r>
                                    <m:r>
                                      <a:rPr lang="en-US" sz="1600" i="1">
                                        <a:latin typeface="Cambria Math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  <m:sup>
                                <m:r>
                                  <a:rPr lang="en-US" sz="1600" b="0" i="1" smtClean="0">
                                    <a:latin typeface="Cambria Math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1600" b="0" i="1" smtClean="0">
                                <a:latin typeface="Cambria Math"/>
                              </a:rPr>
                              <m:t>)=0.788</m:t>
                            </m:r>
                          </m:oMath>
                        </m:oMathPara>
                      </a14:m>
                      <a:endParaRPr lang="en-US" sz="1600" dirty="0" smtClean="0"/>
                    </a:p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m:rPr>
                                <m:sty m:val="p"/>
                              </m:rPr>
                              <a:rPr lang="en-US" sz="1600" b="0" i="0" smtClean="0">
                                <a:latin typeface="Cambria Math"/>
                              </a:rPr>
                              <m:t>E</m:t>
                            </m:r>
                            <m:r>
                              <a:rPr lang="en-US" sz="1600" b="0" i="0" smtClean="0">
                                <a:latin typeface="Cambria Math"/>
                              </a:rPr>
                              <m:t>[</m:t>
                            </m:r>
                            <m:sSup>
                              <m:sSupPr>
                                <m:ctrlPr>
                                  <a:rPr lang="en-US" sz="1600" i="1">
                                    <a:latin typeface="Cambria Math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/>
                                      </a:rPr>
                                      <m:t>𝑊</m:t>
                                    </m:r>
                                    <m:r>
                                      <a:rPr lang="en-US" sz="1600" i="1">
                                        <a:latin typeface="Cambria Math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  <m:sup>
                                <m:r>
                                  <a:rPr lang="en-US" sz="1600" b="0" i="1" smtClean="0">
                                    <a:latin typeface="Cambria Math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1600" b="0" i="1" smtClean="0">
                                <a:latin typeface="Cambria Math"/>
                              </a:rPr>
                              <m:t>]=2.36</m:t>
                            </m:r>
                          </m:oMath>
                        </m:oMathPara>
                      </a14:m>
                      <a:endParaRPr lang="en-US" sz="1600" dirty="0"/>
                    </a:p>
                  </p:txBody>
                </p:sp>
              </mc:Choice>
              <mc:Fallback xmlns="">
                <p:sp>
                  <p:nvSpPr>
                    <p:cNvPr id="35" name="TextBox 34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907970" y="-182610"/>
                      <a:ext cx="2226129" cy="703782"/>
                    </a:xfrm>
                    <a:prstGeom prst="rect">
                      <a:avLst/>
                    </a:prstGeom>
                    <a:blipFill rotWithShape="1">
                      <a:blip r:embed="rId11"/>
                      <a:stretch>
                        <a:fillRect b="-4274"/>
                      </a:stretch>
                    </a:blipFill>
                    <a:ln>
                      <a:solidFill>
                        <a:schemeClr val="accent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2" name="TextBox 21"/>
                    <p:cNvSpPr txBox="1"/>
                    <p:nvPr/>
                  </p:nvSpPr>
                  <p:spPr>
                    <a:xfrm>
                      <a:off x="3907970" y="-568870"/>
                      <a:ext cx="2226129" cy="453747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accent1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1600" b="0" i="1" smtClean="0">
                                    <a:latin typeface="Cambria Math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/>
                                      </a:rPr>
                                      <m:t>𝑊</m:t>
                                    </m:r>
                                    <m:r>
                                      <a:rPr lang="en-US" sz="1600" i="1">
                                        <a:latin typeface="Cambria Math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  <m:sup>
                                <m:r>
                                  <a:rPr lang="en-US" sz="1600" b="0" i="1" smtClean="0">
                                    <a:latin typeface="Cambria Math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1600" b="0" i="1" smtClean="0">
                                <a:latin typeface="Cambria Math"/>
                              </a:rPr>
                              <m:t>={</m:t>
                            </m:r>
                            <m:r>
                              <a:rPr lang="en-US" sz="1600" b="0" i="1" smtClean="0">
                                <a:latin typeface="Cambria Math"/>
                              </a:rPr>
                              <m:t>𝐵</m:t>
                            </m:r>
                            <m:r>
                              <a:rPr lang="en-US" sz="1600" b="0" i="1" smtClean="0">
                                <a:latin typeface="Cambria Math"/>
                              </a:rPr>
                              <m:t>,</m:t>
                            </m:r>
                            <m:r>
                              <a:rPr lang="en-US" sz="1600" b="0" i="1" smtClean="0">
                                <a:latin typeface="Cambria Math"/>
                              </a:rPr>
                              <m:t>𝐶</m:t>
                            </m:r>
                            <m:r>
                              <a:rPr lang="en-US" sz="1600" b="0" i="1" smtClean="0">
                                <a:latin typeface="Cambria Math"/>
                              </a:rPr>
                              <m:t>,</m:t>
                            </m:r>
                            <m:r>
                              <a:rPr lang="en-US" sz="1600" b="0" i="1" smtClean="0">
                                <a:latin typeface="Cambria Math"/>
                              </a:rPr>
                              <m:t>𝐷</m:t>
                            </m:r>
                            <m:r>
                              <a:rPr lang="en-US" sz="1600" b="0" i="1" smtClean="0">
                                <a:latin typeface="Cambria Math"/>
                              </a:rPr>
                              <m:t>}</m:t>
                            </m:r>
                          </m:oMath>
                        </m:oMathPara>
                      </a14:m>
                      <a:endParaRPr lang="en-US" sz="1600" dirty="0"/>
                    </a:p>
                  </p:txBody>
                </p:sp>
              </mc:Choice>
              <mc:Fallback xmlns="">
                <p:sp>
                  <p:nvSpPr>
                    <p:cNvPr id="23" name="TextBox 22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907970" y="-568870"/>
                      <a:ext cx="2226129" cy="386260"/>
                    </a:xfrm>
                    <a:prstGeom prst="rect">
                      <a:avLst/>
                    </a:prstGeom>
                    <a:blipFill rotWithShape="1">
                      <a:blip r:embed="rId12"/>
                      <a:stretch>
                        <a:fillRect b="-12121"/>
                      </a:stretch>
                    </a:blipFill>
                    <a:ln>
                      <a:solidFill>
                        <a:schemeClr val="accent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23" name="Straight Connector 22"/>
                <p:cNvCxnSpPr>
                  <a:stCxn id="21" idx="2"/>
                </p:cNvCxnSpPr>
                <p:nvPr/>
              </p:nvCxnSpPr>
              <p:spPr>
                <a:xfrm>
                  <a:off x="5021035" y="606017"/>
                  <a:ext cx="895" cy="37813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Parallelogram 19"/>
                  <p:cNvSpPr/>
                  <p:nvPr/>
                </p:nvSpPr>
                <p:spPr>
                  <a:xfrm>
                    <a:off x="717916" y="109851"/>
                    <a:ext cx="2574471" cy="481521"/>
                  </a:xfrm>
                  <a:prstGeom prst="parallelogram">
                    <a:avLst/>
                  </a:prstGeom>
                  <a:solidFill>
                    <a:schemeClr val="tx1">
                      <a:lumMod val="6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>
                        <a:solidFill>
                          <a:schemeClr val="tx1"/>
                        </a:solidFill>
                      </a:rPr>
                      <a:t>Threshold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  <m:t>1</m:t>
                            </m:r>
                          </m:sub>
                        </m:sSub>
                      </m:oMath>
                    </a14:m>
                    <a:r>
                      <a:rPr lang="en-US" sz="1600" dirty="0" smtClean="0">
                        <a:solidFill>
                          <a:schemeClr val="tx1"/>
                        </a:solidFill>
                      </a:rPr>
                      <a:t> = 0.75</a:t>
                    </a:r>
                    <a:endParaRPr lang="en-US" sz="16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0" name="Parallelogram 19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17916" y="109851"/>
                    <a:ext cx="2574471" cy="481521"/>
                  </a:xfrm>
                  <a:prstGeom prst="parallelogram">
                    <a:avLst/>
                  </a:prstGeom>
                  <a:blipFill rotWithShape="1">
                    <a:blip r:embed="rId13"/>
                    <a:stretch>
                      <a:fillRect t="-7692" b="-28846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Parallelogram 7"/>
                <p:cNvSpPr/>
                <p:nvPr/>
              </p:nvSpPr>
              <p:spPr>
                <a:xfrm>
                  <a:off x="654541" y="593319"/>
                  <a:ext cx="2574471" cy="481521"/>
                </a:xfrm>
                <a:prstGeom prst="parallelogram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 smtClean="0">
                      <a:solidFill>
                        <a:schemeClr val="tx1"/>
                      </a:solidFill>
                    </a:rPr>
                    <a:t>Threshold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</a:rPr>
                            <m:t>𝜃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</a:rPr>
                            <m:t>2</m:t>
                          </m:r>
                        </m:sub>
                      </m:sSub>
                    </m:oMath>
                  </a14:m>
                  <a:r>
                    <a:rPr lang="en-US" sz="1600" dirty="0" smtClean="0">
                      <a:solidFill>
                        <a:schemeClr val="tx1"/>
                      </a:solidFill>
                    </a:rPr>
                    <a:t>= 0.82</a:t>
                  </a:r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8" name="Parallelogram 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4541" y="593319"/>
                  <a:ext cx="2574471" cy="481521"/>
                </a:xfrm>
                <a:prstGeom prst="parallelogram">
                  <a:avLst/>
                </a:prstGeom>
                <a:blipFill rotWithShape="1">
                  <a:blip r:embed="rId14"/>
                  <a:stretch>
                    <a:fillRect t="-9615" b="-2692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/>
              <p:nvPr/>
            </p:nvSpPr>
            <p:spPr>
              <a:xfrm>
                <a:off x="349234" y="5410200"/>
                <a:ext cx="86106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smtClean="0"/>
                  <a:t>Based on </a:t>
                </a:r>
                <a:r>
                  <a:rPr lang="en-US" sz="2400" dirty="0" smtClean="0">
                    <a:solidFill>
                      <a:srgbClr val="00B050"/>
                    </a:solidFill>
                  </a:rPr>
                  <a:t>Majority Voting</a:t>
                </a:r>
                <a:r>
                  <a:rPr lang="en-US" sz="2400" dirty="0" smtClean="0"/>
                  <a:t>,  to achieve an overall </a:t>
                </a:r>
                <a:r>
                  <a:rPr lang="en-US" sz="2400" dirty="0" smtClean="0">
                    <a:solidFill>
                      <a:srgbClr val="00B050"/>
                    </a:solidFill>
                  </a:rPr>
                  <a:t>confidence</a:t>
                </a:r>
                <a:r>
                  <a:rPr lang="en-US" sz="2400" dirty="0" smtClean="0"/>
                  <a:t> of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/>
                        <a:ea typeface="Cambria Math"/>
                      </a:rPr>
                      <m:t>𝜃</m:t>
                    </m:r>
                  </m:oMath>
                </a14:m>
                <a:r>
                  <a:rPr lang="en-US" sz="2400" dirty="0" smtClean="0"/>
                  <a:t>, how should we build a most </a:t>
                </a:r>
                <a:r>
                  <a:rPr lang="en-US" sz="2400" dirty="0" smtClean="0">
                    <a:solidFill>
                      <a:srgbClr val="00B050"/>
                    </a:solidFill>
                  </a:rPr>
                  <a:t>economical</a:t>
                </a:r>
                <a:r>
                  <a:rPr lang="en-US" sz="2400" dirty="0" smtClean="0"/>
                  <a:t> market? </a:t>
                </a:r>
                <a:endParaRPr lang="en-US" sz="2400" dirty="0"/>
              </a:p>
            </p:txBody>
          </p:sp>
        </mc:Choice>
        <mc:Fallback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234" y="5410200"/>
                <a:ext cx="8610600" cy="830997"/>
              </a:xfrm>
              <a:prstGeom prst="rect">
                <a:avLst/>
              </a:prstGeom>
              <a:blipFill rotWithShape="1">
                <a:blip r:embed="rId15"/>
                <a:stretch>
                  <a:fillRect l="-1062" t="-5882" b="-154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57240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Example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489410" y="1271340"/>
            <a:ext cx="6197548" cy="3708104"/>
            <a:chOff x="457200" y="43005"/>
            <a:chExt cx="6095999" cy="5576209"/>
          </a:xfrm>
        </p:grpSpPr>
        <p:grpSp>
          <p:nvGrpSpPr>
            <p:cNvPr id="5" name="Group 4"/>
            <p:cNvGrpSpPr/>
            <p:nvPr/>
          </p:nvGrpSpPr>
          <p:grpSpPr>
            <a:xfrm>
              <a:off x="457200" y="43005"/>
              <a:ext cx="6095999" cy="5576209"/>
              <a:chOff x="457200" y="43005"/>
              <a:chExt cx="6095999" cy="5576209"/>
            </a:xfrm>
          </p:grpSpPr>
          <p:sp>
            <p:nvSpPr>
              <p:cNvPr id="7" name="Oval 6"/>
              <p:cNvSpPr/>
              <p:nvPr/>
            </p:nvSpPr>
            <p:spPr>
              <a:xfrm>
                <a:off x="457200" y="1524000"/>
                <a:ext cx="3818164" cy="2590800"/>
              </a:xfrm>
              <a:prstGeom prst="ellipse">
                <a:avLst/>
              </a:prstGeom>
              <a:noFill/>
              <a:ln w="38100"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8" name="Oval 7"/>
              <p:cNvSpPr/>
              <p:nvPr/>
            </p:nvSpPr>
            <p:spPr>
              <a:xfrm>
                <a:off x="2696934" y="1523999"/>
                <a:ext cx="3856265" cy="2590801"/>
              </a:xfrm>
              <a:prstGeom prst="ellipse">
                <a:avLst/>
              </a:prstGeom>
              <a:noFill/>
              <a:ln w="38100">
                <a:solidFill>
                  <a:schemeClr val="accent2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grpSp>
            <p:nvGrpSpPr>
              <p:cNvPr id="9" name="Group 8"/>
              <p:cNvGrpSpPr/>
              <p:nvPr/>
            </p:nvGrpSpPr>
            <p:grpSpPr>
              <a:xfrm>
                <a:off x="1477735" y="1723218"/>
                <a:ext cx="1143000" cy="1096330"/>
                <a:chOff x="1477735" y="1723218"/>
                <a:chExt cx="1143000" cy="1096330"/>
              </a:xfrm>
            </p:grpSpPr>
            <p:sp>
              <p:nvSpPr>
                <p:cNvPr id="36" name="Oval 35"/>
                <p:cNvSpPr/>
                <p:nvPr/>
              </p:nvSpPr>
              <p:spPr>
                <a:xfrm>
                  <a:off x="1741713" y="1723218"/>
                  <a:ext cx="615043" cy="644815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 smtClean="0"/>
                    <a:t>A</a:t>
                  </a:r>
                  <a:endParaRPr lang="en-US" sz="1600" dirty="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7" name="TextBox 36"/>
                    <p:cNvSpPr txBox="1"/>
                    <p:nvPr/>
                  </p:nvSpPr>
                  <p:spPr>
                    <a:xfrm>
                      <a:off x="1477735" y="2385215"/>
                      <a:ext cx="1143000" cy="43433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i="1" smtClean="0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/>
                                  <a:ea typeface="Cambria Math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/>
                                  <a:ea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/>
                              <a:ea typeface="Cambria Math"/>
                            </a:rPr>
                            <m:t>=0.</m:t>
                          </m:r>
                        </m:oMath>
                      </a14:m>
                      <a:r>
                        <a:rPr lang="en-US" sz="1600" dirty="0" smtClean="0"/>
                        <a:t>8</a:t>
                      </a:r>
                      <a:endParaRPr lang="en-US" sz="1600" dirty="0"/>
                    </a:p>
                  </p:txBody>
                </p:sp>
              </mc:Choice>
              <mc:Fallback xmlns="">
                <p:sp>
                  <p:nvSpPr>
                    <p:cNvPr id="13" name="TextBox 12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477735" y="2385215"/>
                      <a:ext cx="1143000" cy="369332"/>
                    </a:xfrm>
                    <a:prstGeom prst="rect">
                      <a:avLst/>
                    </a:prstGeom>
                    <a:blipFill rotWithShape="1">
                      <a:blip r:embed="rId2"/>
                      <a:stretch>
                        <a:fillRect t="-8197" b="-2459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10" name="Group 9"/>
              <p:cNvGrpSpPr/>
              <p:nvPr/>
            </p:nvGrpSpPr>
            <p:grpSpPr>
              <a:xfrm>
                <a:off x="4493078" y="1723218"/>
                <a:ext cx="1143000" cy="1096330"/>
                <a:chOff x="4493078" y="1723218"/>
                <a:chExt cx="1143000" cy="1096330"/>
              </a:xfrm>
            </p:grpSpPr>
            <p:sp>
              <p:nvSpPr>
                <p:cNvPr id="34" name="Oval 33"/>
                <p:cNvSpPr/>
                <p:nvPr/>
              </p:nvSpPr>
              <p:spPr>
                <a:xfrm>
                  <a:off x="4713513" y="1723218"/>
                  <a:ext cx="615043" cy="644815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 smtClean="0"/>
                    <a:t>B</a:t>
                  </a:r>
                  <a:endParaRPr lang="en-US" sz="1600" dirty="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5" name="TextBox 34"/>
                    <p:cNvSpPr txBox="1"/>
                    <p:nvPr/>
                  </p:nvSpPr>
                  <p:spPr>
                    <a:xfrm>
                      <a:off x="4493078" y="2385215"/>
                      <a:ext cx="1143000" cy="43433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i="1" smtClean="0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/>
                                  <a:ea typeface="Cambria Math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/>
                              <a:ea typeface="Cambria Math"/>
                            </a:rPr>
                            <m:t>=0.</m:t>
                          </m:r>
                        </m:oMath>
                      </a14:m>
                      <a:r>
                        <a:rPr lang="en-US" sz="1600" dirty="0" smtClean="0"/>
                        <a:t>6</a:t>
                      </a:r>
                      <a:endParaRPr lang="en-US" sz="1600" dirty="0"/>
                    </a:p>
                  </p:txBody>
                </p:sp>
              </mc:Choice>
              <mc:Fallback xmlns="">
                <p:sp>
                  <p:nvSpPr>
                    <p:cNvPr id="14" name="TextBox 13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493078" y="2385215"/>
                      <a:ext cx="1143000" cy="369332"/>
                    </a:xfrm>
                    <a:prstGeom prst="rect">
                      <a:avLst/>
                    </a:prstGeom>
                    <a:blipFill rotWithShape="1">
                      <a:blip r:embed="rId3"/>
                      <a:stretch>
                        <a:fillRect t="-8197" b="-2459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11" name="Group 10"/>
              <p:cNvGrpSpPr/>
              <p:nvPr/>
            </p:nvGrpSpPr>
            <p:grpSpPr>
              <a:xfrm>
                <a:off x="2998963" y="2410764"/>
                <a:ext cx="1143000" cy="1118234"/>
                <a:chOff x="2959464" y="2849889"/>
                <a:chExt cx="1143000" cy="1118234"/>
              </a:xfrm>
            </p:grpSpPr>
            <p:sp>
              <p:nvSpPr>
                <p:cNvPr id="32" name="Oval 31"/>
                <p:cNvSpPr/>
                <p:nvPr/>
              </p:nvSpPr>
              <p:spPr>
                <a:xfrm>
                  <a:off x="3189513" y="2849889"/>
                  <a:ext cx="615043" cy="644815"/>
                </a:xfrm>
                <a:prstGeom prst="ellipse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 smtClean="0"/>
                    <a:t>C</a:t>
                  </a:r>
                  <a:endParaRPr lang="en-US" sz="1600" dirty="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3" name="TextBox 32"/>
                    <p:cNvSpPr txBox="1"/>
                    <p:nvPr/>
                  </p:nvSpPr>
                  <p:spPr>
                    <a:xfrm>
                      <a:off x="2959464" y="3533790"/>
                      <a:ext cx="1143000" cy="43433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i="1" smtClean="0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/>
                                  <a:ea typeface="Cambria Math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/>
                                  <a:ea typeface="Cambria Math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/>
                              <a:ea typeface="Cambria Math"/>
                            </a:rPr>
                            <m:t>=0.</m:t>
                          </m:r>
                        </m:oMath>
                      </a14:m>
                      <a:r>
                        <a:rPr lang="en-US" sz="1600" dirty="0" smtClean="0"/>
                        <a:t>7</a:t>
                      </a:r>
                      <a:endParaRPr lang="en-US" sz="1600" dirty="0"/>
                    </a:p>
                  </p:txBody>
                </p:sp>
              </mc:Choice>
              <mc:Fallback xmlns="">
                <p:sp>
                  <p:nvSpPr>
                    <p:cNvPr id="15" name="TextBox 14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959464" y="3533790"/>
                      <a:ext cx="1143000" cy="369332"/>
                    </a:xfrm>
                    <a:prstGeom prst="rect">
                      <a:avLst/>
                    </a:prstGeom>
                    <a:blipFill rotWithShape="1">
                      <a:blip r:embed="rId4"/>
                      <a:stretch>
                        <a:fillRect t="-8333" b="-2666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12" name="Group 11"/>
              <p:cNvGrpSpPr/>
              <p:nvPr/>
            </p:nvGrpSpPr>
            <p:grpSpPr>
              <a:xfrm>
                <a:off x="1556064" y="3048920"/>
                <a:ext cx="1143000" cy="1055210"/>
                <a:chOff x="1556064" y="3867704"/>
                <a:chExt cx="1143000" cy="1055210"/>
              </a:xfrm>
            </p:grpSpPr>
            <p:sp>
              <p:nvSpPr>
                <p:cNvPr id="30" name="Oval 29"/>
                <p:cNvSpPr/>
                <p:nvPr/>
              </p:nvSpPr>
              <p:spPr>
                <a:xfrm>
                  <a:off x="1741713" y="3867704"/>
                  <a:ext cx="615043" cy="644815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/>
                    <a:t>D</a:t>
                  </a: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1" name="TextBox 30"/>
                    <p:cNvSpPr txBox="1"/>
                    <p:nvPr/>
                  </p:nvSpPr>
                  <p:spPr>
                    <a:xfrm>
                      <a:off x="1556064" y="4488581"/>
                      <a:ext cx="1143000" cy="43433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1600" i="1" smtClean="0">
                                    <a:latin typeface="Cambria Math"/>
                                    <a:ea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/>
                                    <a:ea typeface="Cambria Math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/>
                                    <a:ea typeface="Cambria Math"/>
                                  </a:rPr>
                                  <m:t>4</m:t>
                                </m:r>
                              </m:sub>
                            </m:sSub>
                            <m:r>
                              <a:rPr lang="en-US" sz="1600" b="0" i="1" smtClean="0">
                                <a:latin typeface="Cambria Math"/>
                                <a:ea typeface="Cambria Math"/>
                              </a:rPr>
                              <m:t>=0.</m:t>
                            </m:r>
                            <m:r>
                              <a:rPr lang="en-US" sz="1600" b="0" i="0" smtClean="0">
                                <a:latin typeface="Cambria Math"/>
                                <a:ea typeface="Cambria Math"/>
                              </a:rPr>
                              <m:t>8</m:t>
                            </m:r>
                          </m:oMath>
                        </m:oMathPara>
                      </a14:m>
                      <a:endParaRPr lang="en-US" sz="1600" dirty="0"/>
                    </a:p>
                  </p:txBody>
                </p:sp>
              </mc:Choice>
              <mc:Fallback xmlns="">
                <p:sp>
                  <p:nvSpPr>
                    <p:cNvPr id="16" name="TextBox 15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556064" y="4488581"/>
                      <a:ext cx="1143000" cy="369332"/>
                    </a:xfrm>
                    <a:prstGeom prst="rect">
                      <a:avLst/>
                    </a:prstGeom>
                    <a:blipFill rotWithShape="1">
                      <a:blip r:embed="rId5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13" name="Group 12"/>
              <p:cNvGrpSpPr/>
              <p:nvPr/>
            </p:nvGrpSpPr>
            <p:grpSpPr>
              <a:xfrm>
                <a:off x="4449534" y="3055579"/>
                <a:ext cx="1143000" cy="1055210"/>
                <a:chOff x="4493078" y="3867704"/>
                <a:chExt cx="1143000" cy="1055210"/>
              </a:xfrm>
            </p:grpSpPr>
            <p:sp>
              <p:nvSpPr>
                <p:cNvPr id="28" name="Oval 27"/>
                <p:cNvSpPr/>
                <p:nvPr/>
              </p:nvSpPr>
              <p:spPr>
                <a:xfrm>
                  <a:off x="4713513" y="3867704"/>
                  <a:ext cx="615043" cy="644815"/>
                </a:xfrm>
                <a:prstGeom prst="ellipse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 smtClean="0"/>
                    <a:t>E</a:t>
                  </a:r>
                  <a:endParaRPr lang="en-US" sz="1600" dirty="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9" name="TextBox 28"/>
                    <p:cNvSpPr txBox="1"/>
                    <p:nvPr/>
                  </p:nvSpPr>
                  <p:spPr>
                    <a:xfrm>
                      <a:off x="4493078" y="4488581"/>
                      <a:ext cx="1143000" cy="43433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i="1" smtClean="0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/>
                                  <a:ea typeface="Cambria Math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/>
                                  <a:ea typeface="Cambria Math"/>
                                </a:rPr>
                                <m:t>5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/>
                              <a:ea typeface="Cambria Math"/>
                            </a:rPr>
                            <m:t>=0.</m:t>
                          </m:r>
                        </m:oMath>
                      </a14:m>
                      <a:r>
                        <a:rPr lang="en-US" sz="1600" dirty="0" smtClean="0"/>
                        <a:t>5</a:t>
                      </a:r>
                      <a:endParaRPr lang="en-US" sz="1600" dirty="0"/>
                    </a:p>
                  </p:txBody>
                </p:sp>
              </mc:Choice>
              <mc:Fallback xmlns="">
                <p:sp>
                  <p:nvSpPr>
                    <p:cNvPr id="17" name="TextBox 16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493078" y="4488581"/>
                      <a:ext cx="1143000" cy="369332"/>
                    </a:xfrm>
                    <a:prstGeom prst="rect">
                      <a:avLst/>
                    </a:prstGeom>
                    <a:blipFill rotWithShape="1">
                      <a:blip r:embed="rId6"/>
                      <a:stretch>
                        <a:fillRect t="-8197" b="-2459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14" name="Group 13"/>
              <p:cNvGrpSpPr/>
              <p:nvPr/>
            </p:nvGrpSpPr>
            <p:grpSpPr>
              <a:xfrm>
                <a:off x="1066258" y="4093753"/>
                <a:ext cx="2226129" cy="1493710"/>
                <a:chOff x="1012369" y="5348275"/>
                <a:chExt cx="2226129" cy="1493710"/>
              </a:xfrm>
            </p:grpSpPr>
            <p:cxnSp>
              <p:nvCxnSpPr>
                <p:cNvPr id="25" name="Straight Connector 24"/>
                <p:cNvCxnSpPr/>
                <p:nvPr/>
              </p:nvCxnSpPr>
              <p:spPr>
                <a:xfrm>
                  <a:off x="2695514" y="5348275"/>
                  <a:ext cx="0" cy="343941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6" name="TextBox 25"/>
                    <p:cNvSpPr txBox="1"/>
                    <p:nvPr/>
                  </p:nvSpPr>
                  <p:spPr>
                    <a:xfrm>
                      <a:off x="1012369" y="6054674"/>
                      <a:ext cx="2226129" cy="787311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accent1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m:rPr>
                                <m:sty m:val="p"/>
                              </m:rPr>
                              <a:rPr lang="en-US" sz="1600" b="0" i="0" smtClean="0">
                                <a:latin typeface="Cambria Math"/>
                              </a:rPr>
                              <m:t>MC</m:t>
                            </m:r>
                            <m:r>
                              <a:rPr lang="en-US" sz="1600" b="0" i="0" smtClean="0">
                                <a:latin typeface="Cambria Math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n-US" sz="1600" i="1">
                                    <a:latin typeface="Cambria Math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/>
                                      </a:rPr>
                                      <m:t>𝑊</m:t>
                                    </m:r>
                                    <m:r>
                                      <a:rPr lang="en-US" sz="1600" i="1">
                                        <a:latin typeface="Cambria Math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  <m:sup>
                                <m:r>
                                  <a:rPr lang="en-US" sz="1600" i="1">
                                    <a:latin typeface="Cambria Math"/>
                                  </a:rPr>
                                  <m:t>1</m:t>
                                </m:r>
                              </m:sup>
                            </m:sSup>
                            <m:r>
                              <a:rPr lang="en-US" sz="1600" b="0" i="1" smtClean="0">
                                <a:latin typeface="Cambria Math"/>
                              </a:rPr>
                              <m:t>)=0.864</m:t>
                            </m:r>
                          </m:oMath>
                        </m:oMathPara>
                      </a14:m>
                      <a:endParaRPr lang="en-US" sz="1600" dirty="0" smtClean="0"/>
                    </a:p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m:rPr>
                                <m:sty m:val="p"/>
                              </m:rPr>
                              <a:rPr lang="en-US" sz="1600" b="0" i="0" smtClean="0">
                                <a:latin typeface="Cambria Math"/>
                              </a:rPr>
                              <m:t>E</m:t>
                            </m:r>
                            <m:r>
                              <a:rPr lang="en-US" sz="1600" b="0" i="0" smtClean="0">
                                <a:latin typeface="Cambria Math"/>
                              </a:rPr>
                              <m:t>[</m:t>
                            </m:r>
                            <m:sSup>
                              <m:sSupPr>
                                <m:ctrlPr>
                                  <a:rPr lang="en-US" sz="1600" i="1">
                                    <a:latin typeface="Cambria Math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/>
                                      </a:rPr>
                                      <m:t>𝑊</m:t>
                                    </m:r>
                                    <m:r>
                                      <a:rPr lang="en-US" sz="1600" i="1">
                                        <a:latin typeface="Cambria Math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  <m:sup>
                                <m:r>
                                  <a:rPr lang="en-US" sz="1600" i="1">
                                    <a:latin typeface="Cambria Math"/>
                                  </a:rPr>
                                  <m:t>1</m:t>
                                </m:r>
                              </m:sup>
                            </m:sSup>
                            <m:r>
                              <a:rPr lang="en-US" sz="1600" b="0" i="1" smtClean="0">
                                <a:latin typeface="Cambria Math"/>
                              </a:rPr>
                              <m:t>]=2.46</m:t>
                            </m:r>
                          </m:oMath>
                        </m:oMathPara>
                      </a14:m>
                      <a:endParaRPr lang="en-US" sz="1600" dirty="0"/>
                    </a:p>
                  </p:txBody>
                </p:sp>
              </mc:Choice>
              <mc:Fallback xmlns="">
                <p:sp>
                  <p:nvSpPr>
                    <p:cNvPr id="20" name="TextBox 19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012369" y="6054673"/>
                      <a:ext cx="2226129" cy="678712"/>
                    </a:xfrm>
                    <a:prstGeom prst="rect">
                      <a:avLst/>
                    </a:prstGeom>
                    <a:blipFill rotWithShape="1">
                      <a:blip r:embed="rId7"/>
                      <a:stretch>
                        <a:fillRect b="-7965"/>
                      </a:stretch>
                    </a:blipFill>
                    <a:ln>
                      <a:solidFill>
                        <a:schemeClr val="accent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7" name="TextBox 26"/>
                    <p:cNvSpPr txBox="1"/>
                    <p:nvPr/>
                  </p:nvSpPr>
                  <p:spPr>
                    <a:xfrm>
                      <a:off x="1013790" y="5686115"/>
                      <a:ext cx="2224707" cy="453089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accent1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1600" b="0" i="1" smtClean="0">
                                    <a:latin typeface="Cambria Math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/>
                                      </a:rPr>
                                      <m:t>𝑊</m:t>
                                    </m:r>
                                    <m:r>
                                      <a:rPr lang="en-US" sz="1600" i="1">
                                        <a:latin typeface="Cambria Math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  <m:sup>
                                <m:r>
                                  <a:rPr lang="en-US" sz="1600" b="0" i="1" smtClean="0">
                                    <a:latin typeface="Cambria Math"/>
                                  </a:rPr>
                                  <m:t>1</m:t>
                                </m:r>
                              </m:sup>
                            </m:sSup>
                            <m:r>
                              <a:rPr lang="en-US" sz="1600" b="0" i="1" smtClean="0">
                                <a:latin typeface="Cambria Math"/>
                              </a:rPr>
                              <m:t>={</m:t>
                            </m:r>
                            <m:r>
                              <a:rPr lang="en-US" sz="1600" b="0" i="1" smtClean="0">
                                <a:latin typeface="Cambria Math"/>
                              </a:rPr>
                              <m:t>𝐴</m:t>
                            </m:r>
                            <m:r>
                              <a:rPr lang="en-US" sz="1600" b="0" i="1" smtClean="0">
                                <a:latin typeface="Cambria Math"/>
                              </a:rPr>
                              <m:t>,</m:t>
                            </m:r>
                            <m:r>
                              <a:rPr lang="en-US" sz="1600" b="0" i="1" smtClean="0">
                                <a:latin typeface="Cambria Math"/>
                              </a:rPr>
                              <m:t>𝐶</m:t>
                            </m:r>
                            <m:r>
                              <a:rPr lang="en-US" sz="1600" b="0" i="1" smtClean="0">
                                <a:latin typeface="Cambria Math"/>
                              </a:rPr>
                              <m:t>,</m:t>
                            </m:r>
                            <m:r>
                              <a:rPr lang="en-US" sz="1600" b="0" i="1" smtClean="0">
                                <a:latin typeface="Cambria Math"/>
                              </a:rPr>
                              <m:t>𝐷</m:t>
                            </m:r>
                            <m:r>
                              <a:rPr lang="en-US" sz="1600" b="0" i="1" smtClean="0">
                                <a:latin typeface="Cambria Math"/>
                              </a:rPr>
                              <m:t>}</m:t>
                            </m:r>
                          </m:oMath>
                        </m:oMathPara>
                      </a14:m>
                      <a:endParaRPr lang="en-US" sz="1600" dirty="0"/>
                    </a:p>
                  </p:txBody>
                </p:sp>
              </mc:Choice>
              <mc:Fallback xmlns="">
                <p:sp>
                  <p:nvSpPr>
                    <p:cNvPr id="21" name="TextBox 20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013790" y="5686115"/>
                      <a:ext cx="2224707" cy="385683"/>
                    </a:xfrm>
                    <a:prstGeom prst="rect">
                      <a:avLst/>
                    </a:prstGeom>
                    <a:blipFill rotWithShape="1">
                      <a:blip r:embed="rId8"/>
                      <a:stretch>
                        <a:fillRect b="-13846"/>
                      </a:stretch>
                    </a:blipFill>
                    <a:ln>
                      <a:solidFill>
                        <a:schemeClr val="accent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15" name="Group 14"/>
              <p:cNvGrpSpPr/>
              <p:nvPr/>
            </p:nvGrpSpPr>
            <p:grpSpPr>
              <a:xfrm>
                <a:off x="3738388" y="4100183"/>
                <a:ext cx="2226129" cy="1519031"/>
                <a:chOff x="3720192" y="5334000"/>
                <a:chExt cx="2226129" cy="1519031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2" name="TextBox 21"/>
                    <p:cNvSpPr txBox="1"/>
                    <p:nvPr/>
                  </p:nvSpPr>
                  <p:spPr>
                    <a:xfrm>
                      <a:off x="3720192" y="6064403"/>
                      <a:ext cx="2226129" cy="788628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accent1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m:rPr>
                                <m:sty m:val="p"/>
                              </m:rPr>
                              <a:rPr lang="en-US" sz="1600" b="0" i="0" smtClean="0">
                                <a:latin typeface="Cambria Math"/>
                              </a:rPr>
                              <m:t>MC</m:t>
                            </m:r>
                            <m:r>
                              <a:rPr lang="en-US" sz="1600" b="0" i="0" smtClean="0">
                                <a:latin typeface="Cambria Math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n-US" sz="1600" i="1">
                                    <a:latin typeface="Cambria Math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/>
                                      </a:rPr>
                                      <m:t>𝑊</m:t>
                                    </m:r>
                                    <m:r>
                                      <a:rPr lang="en-US" sz="1600" i="1">
                                        <a:latin typeface="Cambria Math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  <m:sup>
                                <m:r>
                                  <a:rPr lang="en-US" sz="1600" b="0" i="1" smtClean="0">
                                    <a:latin typeface="Cambria Math"/>
                                  </a:rPr>
                                  <m:t>3</m:t>
                                </m:r>
                              </m:sup>
                            </m:sSup>
                            <m:r>
                              <a:rPr lang="en-US" sz="1600" b="0" i="1" smtClean="0">
                                <a:latin typeface="Cambria Math"/>
                              </a:rPr>
                              <m:t>)=0.65</m:t>
                            </m:r>
                          </m:oMath>
                        </m:oMathPara>
                      </a14:m>
                      <a:endParaRPr lang="en-US" sz="1600" dirty="0" smtClean="0"/>
                    </a:p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m:rPr>
                                <m:sty m:val="p"/>
                              </m:rPr>
                              <a:rPr lang="en-US" sz="1600" b="0" i="0" smtClean="0">
                                <a:latin typeface="Cambria Math"/>
                              </a:rPr>
                              <m:t>E</m:t>
                            </m:r>
                            <m:r>
                              <a:rPr lang="en-US" sz="1600" b="0" i="0" smtClean="0">
                                <a:latin typeface="Cambria Math"/>
                              </a:rPr>
                              <m:t>[</m:t>
                            </m:r>
                            <m:sSup>
                              <m:sSupPr>
                                <m:ctrlPr>
                                  <a:rPr lang="en-US" sz="1600" i="1">
                                    <a:latin typeface="Cambria Math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/>
                                      </a:rPr>
                                      <m:t>𝑊</m:t>
                                    </m:r>
                                    <m:r>
                                      <a:rPr lang="en-US" sz="1600" i="1">
                                        <a:latin typeface="Cambria Math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  <m:sup>
                                <m:r>
                                  <a:rPr lang="en-US" sz="1600" b="0" i="1" smtClean="0">
                                    <a:latin typeface="Cambria Math"/>
                                  </a:rPr>
                                  <m:t>3</m:t>
                                </m:r>
                              </m:sup>
                            </m:sSup>
                            <m:r>
                              <a:rPr lang="en-US" sz="1600" b="0" i="1" smtClean="0">
                                <a:latin typeface="Cambria Math"/>
                              </a:rPr>
                              <m:t>]=2.</m:t>
                            </m:r>
                            <m:r>
                              <a:rPr lang="en-US" sz="1600" b="0" i="0" smtClean="0">
                                <a:latin typeface="Cambria Math"/>
                              </a:rPr>
                              <m:t>27</m:t>
                            </m:r>
                          </m:oMath>
                        </m:oMathPara>
                      </a14:m>
                      <a:endParaRPr lang="en-US" sz="1600" dirty="0"/>
                    </a:p>
                  </p:txBody>
                </p:sp>
              </mc:Choice>
              <mc:Fallback xmlns="">
                <p:sp>
                  <p:nvSpPr>
                    <p:cNvPr id="26" name="TextBox 25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720192" y="6064403"/>
                      <a:ext cx="2226129" cy="703782"/>
                    </a:xfrm>
                    <a:prstGeom prst="rect">
                      <a:avLst/>
                    </a:prstGeom>
                    <a:blipFill rotWithShape="1">
                      <a:blip r:embed="rId9"/>
                      <a:stretch>
                        <a:fillRect b="-4274"/>
                      </a:stretch>
                    </a:blipFill>
                    <a:ln>
                      <a:solidFill>
                        <a:schemeClr val="accent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23" name="Straight Connector 22"/>
                <p:cNvCxnSpPr/>
                <p:nvPr/>
              </p:nvCxnSpPr>
              <p:spPr>
                <a:xfrm>
                  <a:off x="4710792" y="5334000"/>
                  <a:ext cx="0" cy="31857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4" name="TextBox 23"/>
                    <p:cNvSpPr txBox="1"/>
                    <p:nvPr/>
                  </p:nvSpPr>
                  <p:spPr>
                    <a:xfrm>
                      <a:off x="3720192" y="5668412"/>
                      <a:ext cx="2226128" cy="453747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accent1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1600" b="0" i="1" smtClean="0">
                                    <a:latin typeface="Cambria Math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/>
                                      </a:rPr>
                                      <m:t>𝑊</m:t>
                                    </m:r>
                                    <m:r>
                                      <a:rPr lang="en-US" sz="1600" i="1">
                                        <a:latin typeface="Cambria Math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  <m:sup>
                                <m:r>
                                  <a:rPr lang="en-US" sz="1600" b="0" i="1" smtClean="0">
                                    <a:latin typeface="Cambria Math"/>
                                  </a:rPr>
                                  <m:t>3</m:t>
                                </m:r>
                              </m:sup>
                            </m:sSup>
                            <m:r>
                              <a:rPr lang="en-US" sz="1600" b="0" i="1" smtClean="0">
                                <a:latin typeface="Cambria Math"/>
                              </a:rPr>
                              <m:t>={</m:t>
                            </m:r>
                            <m:r>
                              <a:rPr lang="en-US" sz="1600" b="0" i="1" smtClean="0">
                                <a:latin typeface="Cambria Math"/>
                              </a:rPr>
                              <m:t>𝐵</m:t>
                            </m:r>
                            <m:r>
                              <a:rPr lang="en-US" sz="1600" b="0" i="1" smtClean="0">
                                <a:latin typeface="Cambria Math"/>
                              </a:rPr>
                              <m:t>,</m:t>
                            </m:r>
                            <m:r>
                              <a:rPr lang="en-US" sz="1600" b="0" i="1" smtClean="0">
                                <a:latin typeface="Cambria Math"/>
                              </a:rPr>
                              <m:t>𝐶</m:t>
                            </m:r>
                            <m:r>
                              <a:rPr lang="en-US" sz="1600" b="0" i="1" smtClean="0">
                                <a:latin typeface="Cambria Math"/>
                              </a:rPr>
                              <m:t>,</m:t>
                            </m:r>
                            <m:r>
                              <a:rPr lang="en-US" sz="1600" b="0" i="1" smtClean="0">
                                <a:latin typeface="Cambria Math"/>
                              </a:rPr>
                              <m:t>𝐸</m:t>
                            </m:r>
                            <m:r>
                              <a:rPr lang="en-US" sz="1600" b="0" i="1" smtClean="0">
                                <a:latin typeface="Cambria Math"/>
                              </a:rPr>
                              <m:t>}</m:t>
                            </m:r>
                          </m:oMath>
                        </m:oMathPara>
                      </a14:m>
                      <a:endParaRPr lang="en-US" sz="1600" dirty="0"/>
                    </a:p>
                  </p:txBody>
                </p:sp>
              </mc:Choice>
              <mc:Fallback xmlns="">
                <p:sp>
                  <p:nvSpPr>
                    <p:cNvPr id="28" name="TextBox 27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720192" y="5668413"/>
                      <a:ext cx="2226128" cy="386260"/>
                    </a:xfrm>
                    <a:prstGeom prst="rect">
                      <a:avLst/>
                    </a:prstGeom>
                    <a:blipFill rotWithShape="1">
                      <a:blip r:embed="rId10"/>
                      <a:stretch>
                        <a:fillRect b="-13846"/>
                      </a:stretch>
                    </a:blipFill>
                    <a:ln>
                      <a:solidFill>
                        <a:schemeClr val="accent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16" name="Rounded Rectangle 15"/>
              <p:cNvSpPr/>
              <p:nvPr/>
            </p:nvSpPr>
            <p:spPr>
              <a:xfrm rot="20688412">
                <a:off x="1157264" y="2244179"/>
                <a:ext cx="4961110" cy="870914"/>
              </a:xfrm>
              <a:prstGeom prst="roundRect">
                <a:avLst/>
              </a:prstGeom>
              <a:noFill/>
              <a:ln w="38100">
                <a:solidFill>
                  <a:srgbClr val="00B0F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grpSp>
            <p:nvGrpSpPr>
              <p:cNvPr id="17" name="Group 16"/>
              <p:cNvGrpSpPr/>
              <p:nvPr/>
            </p:nvGrpSpPr>
            <p:grpSpPr>
              <a:xfrm>
                <a:off x="3737492" y="43005"/>
                <a:ext cx="2226129" cy="1553017"/>
                <a:chOff x="3907970" y="-568870"/>
                <a:chExt cx="2226129" cy="1553017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9" name="TextBox 18"/>
                    <p:cNvSpPr txBox="1"/>
                    <p:nvPr/>
                  </p:nvSpPr>
                  <p:spPr>
                    <a:xfrm>
                      <a:off x="3907970" y="-182610"/>
                      <a:ext cx="2226129" cy="788627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accent1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m:rPr>
                                <m:sty m:val="p"/>
                              </m:rPr>
                              <a:rPr lang="en-US" sz="1600" b="0" i="0" smtClean="0">
                                <a:latin typeface="Cambria Math"/>
                              </a:rPr>
                              <m:t>MC</m:t>
                            </m:r>
                            <m:r>
                              <a:rPr lang="en-US" sz="1600" b="0" i="0" smtClean="0">
                                <a:latin typeface="Cambria Math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n-US" sz="1600" i="1">
                                    <a:latin typeface="Cambria Math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/>
                                      </a:rPr>
                                      <m:t>𝑊</m:t>
                                    </m:r>
                                    <m:r>
                                      <a:rPr lang="en-US" sz="1600" i="1">
                                        <a:latin typeface="Cambria Math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  <m:sup>
                                <m:r>
                                  <a:rPr lang="en-US" sz="1600" b="0" i="1" smtClean="0">
                                    <a:latin typeface="Cambria Math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1600" b="0" i="1" smtClean="0">
                                <a:latin typeface="Cambria Math"/>
                              </a:rPr>
                              <m:t>)=0.788</m:t>
                            </m:r>
                          </m:oMath>
                        </m:oMathPara>
                      </a14:m>
                      <a:endParaRPr lang="en-US" sz="1600" dirty="0" smtClean="0"/>
                    </a:p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m:rPr>
                                <m:sty m:val="p"/>
                              </m:rPr>
                              <a:rPr lang="en-US" sz="1600" b="0" i="0" smtClean="0">
                                <a:latin typeface="Cambria Math"/>
                              </a:rPr>
                              <m:t>E</m:t>
                            </m:r>
                            <m:r>
                              <a:rPr lang="en-US" sz="1600" b="0" i="0" smtClean="0">
                                <a:latin typeface="Cambria Math"/>
                              </a:rPr>
                              <m:t>[</m:t>
                            </m:r>
                            <m:sSup>
                              <m:sSupPr>
                                <m:ctrlPr>
                                  <a:rPr lang="en-US" sz="1600" i="1">
                                    <a:latin typeface="Cambria Math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/>
                                      </a:rPr>
                                      <m:t>𝑊</m:t>
                                    </m:r>
                                    <m:r>
                                      <a:rPr lang="en-US" sz="1600" i="1">
                                        <a:latin typeface="Cambria Math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  <m:sup>
                                <m:r>
                                  <a:rPr lang="en-US" sz="1600" b="0" i="1" smtClean="0">
                                    <a:latin typeface="Cambria Math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1600" b="0" i="1" smtClean="0">
                                <a:latin typeface="Cambria Math"/>
                              </a:rPr>
                              <m:t>]=2.36</m:t>
                            </m:r>
                          </m:oMath>
                        </m:oMathPara>
                      </a14:m>
                      <a:endParaRPr lang="en-US" sz="1600" dirty="0"/>
                    </a:p>
                  </p:txBody>
                </p:sp>
              </mc:Choice>
              <mc:Fallback xmlns="">
                <p:sp>
                  <p:nvSpPr>
                    <p:cNvPr id="35" name="TextBox 34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907970" y="-182610"/>
                      <a:ext cx="2226129" cy="703782"/>
                    </a:xfrm>
                    <a:prstGeom prst="rect">
                      <a:avLst/>
                    </a:prstGeom>
                    <a:blipFill rotWithShape="1">
                      <a:blip r:embed="rId11"/>
                      <a:stretch>
                        <a:fillRect b="-4274"/>
                      </a:stretch>
                    </a:blipFill>
                    <a:ln>
                      <a:solidFill>
                        <a:schemeClr val="accent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0" name="TextBox 19"/>
                    <p:cNvSpPr txBox="1"/>
                    <p:nvPr/>
                  </p:nvSpPr>
                  <p:spPr>
                    <a:xfrm>
                      <a:off x="3907970" y="-568870"/>
                      <a:ext cx="2226129" cy="453747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accent1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1600" b="0" i="1" smtClean="0">
                                    <a:latin typeface="Cambria Math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/>
                                      </a:rPr>
                                      <m:t>𝑊</m:t>
                                    </m:r>
                                    <m:r>
                                      <a:rPr lang="en-US" sz="1600" i="1">
                                        <a:latin typeface="Cambria Math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  <m:sup>
                                <m:r>
                                  <a:rPr lang="en-US" sz="1600" b="0" i="1" smtClean="0">
                                    <a:latin typeface="Cambria Math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1600" b="0" i="1" smtClean="0">
                                <a:latin typeface="Cambria Math"/>
                              </a:rPr>
                              <m:t>={</m:t>
                            </m:r>
                            <m:r>
                              <a:rPr lang="en-US" sz="1600" b="0" i="1" smtClean="0">
                                <a:latin typeface="Cambria Math"/>
                              </a:rPr>
                              <m:t>𝐵</m:t>
                            </m:r>
                            <m:r>
                              <a:rPr lang="en-US" sz="1600" b="0" i="1" smtClean="0">
                                <a:latin typeface="Cambria Math"/>
                              </a:rPr>
                              <m:t>,</m:t>
                            </m:r>
                            <m:r>
                              <a:rPr lang="en-US" sz="1600" b="0" i="1" smtClean="0">
                                <a:latin typeface="Cambria Math"/>
                              </a:rPr>
                              <m:t>𝐶</m:t>
                            </m:r>
                            <m:r>
                              <a:rPr lang="en-US" sz="1600" b="0" i="1" smtClean="0">
                                <a:latin typeface="Cambria Math"/>
                              </a:rPr>
                              <m:t>,</m:t>
                            </m:r>
                            <m:r>
                              <a:rPr lang="en-US" sz="1600" b="0" i="1" smtClean="0">
                                <a:latin typeface="Cambria Math"/>
                              </a:rPr>
                              <m:t>𝐷</m:t>
                            </m:r>
                            <m:r>
                              <a:rPr lang="en-US" sz="1600" b="0" i="1" smtClean="0">
                                <a:latin typeface="Cambria Math"/>
                              </a:rPr>
                              <m:t>}</m:t>
                            </m:r>
                          </m:oMath>
                        </m:oMathPara>
                      </a14:m>
                      <a:endParaRPr lang="en-US" sz="1600" dirty="0"/>
                    </a:p>
                  </p:txBody>
                </p:sp>
              </mc:Choice>
              <mc:Fallback xmlns="">
                <p:sp>
                  <p:nvSpPr>
                    <p:cNvPr id="23" name="TextBox 22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907970" y="-568870"/>
                      <a:ext cx="2226129" cy="386260"/>
                    </a:xfrm>
                    <a:prstGeom prst="rect">
                      <a:avLst/>
                    </a:prstGeom>
                    <a:blipFill rotWithShape="1">
                      <a:blip r:embed="rId12"/>
                      <a:stretch>
                        <a:fillRect b="-12121"/>
                      </a:stretch>
                    </a:blipFill>
                    <a:ln>
                      <a:solidFill>
                        <a:schemeClr val="accent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21" name="Straight Connector 20"/>
                <p:cNvCxnSpPr>
                  <a:stCxn id="19" idx="2"/>
                </p:cNvCxnSpPr>
                <p:nvPr/>
              </p:nvCxnSpPr>
              <p:spPr>
                <a:xfrm>
                  <a:off x="5021035" y="606017"/>
                  <a:ext cx="895" cy="37813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Parallelogram 17"/>
                  <p:cNvSpPr/>
                  <p:nvPr/>
                </p:nvSpPr>
                <p:spPr>
                  <a:xfrm>
                    <a:off x="717916" y="109851"/>
                    <a:ext cx="2574471" cy="481521"/>
                  </a:xfrm>
                  <a:prstGeom prst="parallelogram">
                    <a:avLst/>
                  </a:prstGeom>
                  <a:solidFill>
                    <a:schemeClr val="tx1">
                      <a:lumMod val="6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>
                        <a:solidFill>
                          <a:schemeClr val="tx1"/>
                        </a:solidFill>
                      </a:rPr>
                      <a:t>Threshold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  <m:t>1</m:t>
                            </m:r>
                          </m:sub>
                        </m:sSub>
                      </m:oMath>
                    </a14:m>
                    <a:r>
                      <a:rPr lang="en-US" sz="1600" dirty="0" smtClean="0">
                        <a:solidFill>
                          <a:schemeClr val="tx1"/>
                        </a:solidFill>
                      </a:rPr>
                      <a:t> = 0.75</a:t>
                    </a:r>
                    <a:endParaRPr lang="en-US" sz="16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8" name="Parallelogram 17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17916" y="109851"/>
                    <a:ext cx="2574471" cy="481521"/>
                  </a:xfrm>
                  <a:prstGeom prst="parallelogram">
                    <a:avLst/>
                  </a:prstGeom>
                  <a:blipFill rotWithShape="1">
                    <a:blip r:embed="rId13"/>
                    <a:stretch>
                      <a:fillRect t="-7692" b="-28846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Parallelogram 5"/>
                <p:cNvSpPr/>
                <p:nvPr/>
              </p:nvSpPr>
              <p:spPr>
                <a:xfrm>
                  <a:off x="654541" y="593319"/>
                  <a:ext cx="2574471" cy="481521"/>
                </a:xfrm>
                <a:prstGeom prst="parallelogram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 smtClean="0">
                      <a:solidFill>
                        <a:schemeClr val="tx1"/>
                      </a:solidFill>
                    </a:rPr>
                    <a:t>Threshold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</a:rPr>
                            <m:t>𝜃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</a:rPr>
                            <m:t>2</m:t>
                          </m:r>
                        </m:sub>
                      </m:sSub>
                    </m:oMath>
                  </a14:m>
                  <a:r>
                    <a:rPr lang="en-US" sz="1600" dirty="0" smtClean="0">
                      <a:solidFill>
                        <a:schemeClr val="tx1"/>
                      </a:solidFill>
                    </a:rPr>
                    <a:t>= 0.82</a:t>
                  </a:r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" name="Parallelogram 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4541" y="593319"/>
                  <a:ext cx="2574471" cy="481521"/>
                </a:xfrm>
                <a:prstGeom prst="parallelogram">
                  <a:avLst/>
                </a:prstGeom>
                <a:blipFill rotWithShape="1">
                  <a:blip r:embed="rId14"/>
                  <a:stretch>
                    <a:fillRect t="-9615" b="-2692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8" name="TextBox 37"/>
          <p:cNvSpPr txBox="1"/>
          <p:nvPr/>
        </p:nvSpPr>
        <p:spPr>
          <a:xfrm>
            <a:off x="930254" y="5233915"/>
            <a:ext cx="74517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2400" dirty="0" smtClean="0"/>
              <a:t>“Economical” means minimum </a:t>
            </a:r>
            <a:r>
              <a:rPr lang="en-US" sz="2400" dirty="0" smtClean="0">
                <a:solidFill>
                  <a:srgbClr val="00B050"/>
                </a:solidFill>
              </a:rPr>
              <a:t>expected</a:t>
            </a:r>
            <a:r>
              <a:rPr lang="en-US" sz="2400" dirty="0" smtClean="0"/>
              <a:t> cost</a:t>
            </a:r>
          </a:p>
          <a:p>
            <a:pPr marL="342900" indent="-342900">
              <a:buFontTx/>
              <a:buChar char="-"/>
            </a:pPr>
            <a:r>
              <a:rPr lang="en-US" sz="2400" dirty="0" smtClean="0"/>
              <a:t>Each winner is getting a </a:t>
            </a:r>
            <a:r>
              <a:rPr lang="en-US" sz="2400" dirty="0" smtClean="0">
                <a:solidFill>
                  <a:srgbClr val="00B050"/>
                </a:solidFill>
              </a:rPr>
              <a:t>unit</a:t>
            </a:r>
            <a:r>
              <a:rPr lang="en-US" sz="2400" dirty="0" smtClean="0"/>
              <a:t>-reward</a:t>
            </a:r>
          </a:p>
          <a:p>
            <a:pPr marL="342900" indent="-342900">
              <a:buFontTx/>
              <a:buChar char="-"/>
            </a:pPr>
            <a:r>
              <a:rPr lang="en-US" sz="2400" dirty="0" smtClean="0"/>
              <a:t>Only </a:t>
            </a:r>
            <a:r>
              <a:rPr lang="en-US" sz="2400" dirty="0" smtClean="0">
                <a:solidFill>
                  <a:srgbClr val="00B050"/>
                </a:solidFill>
              </a:rPr>
              <a:t>winners</a:t>
            </a:r>
            <a:r>
              <a:rPr lang="en-US" sz="2400" dirty="0" smtClean="0"/>
              <a:t> get reward</a:t>
            </a:r>
          </a:p>
        </p:txBody>
      </p:sp>
    </p:spTree>
    <p:extLst>
      <p:ext uri="{BB962C8B-B14F-4D97-AF65-F5344CB8AC3E}">
        <p14:creationId xmlns:p14="http://schemas.microsoft.com/office/powerpoint/2010/main" val="357013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29050" y="2833740"/>
            <a:ext cx="516254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en-US" sz="2800" dirty="0" smtClean="0"/>
              <a:t> “Hey</a:t>
            </a:r>
            <a:r>
              <a:rPr lang="en-US" sz="2800" dirty="0"/>
              <a:t>, there is gold in the </a:t>
            </a:r>
            <a:r>
              <a:rPr lang="en-US" sz="2800" dirty="0" smtClean="0"/>
              <a:t>data” </a:t>
            </a:r>
            <a:endParaRPr lang="en-US" sz="2800" dirty="0"/>
          </a:p>
          <a:p>
            <a:pPr marL="457200" indent="-457200">
              <a:buFontTx/>
              <a:buChar char="-"/>
            </a:pPr>
            <a:endParaRPr lang="en-US" sz="2800" dirty="0" smtClean="0"/>
          </a:p>
          <a:p>
            <a:pPr marL="457200" indent="-457200">
              <a:buFontTx/>
              <a:buChar char="-"/>
            </a:pPr>
            <a:r>
              <a:rPr lang="en-US" sz="2800" dirty="0" smtClean="0"/>
              <a:t> “Cool</a:t>
            </a:r>
            <a:r>
              <a:rPr lang="en-US" sz="2800" dirty="0"/>
              <a:t>, let’s mine it out</a:t>
            </a:r>
            <a:r>
              <a:rPr lang="en-US" sz="2800" dirty="0" smtClean="0"/>
              <a:t>!”</a:t>
            </a:r>
            <a:endParaRPr lang="en-US" sz="2800" dirty="0"/>
          </a:p>
        </p:txBody>
      </p:sp>
      <p:grpSp>
        <p:nvGrpSpPr>
          <p:cNvPr id="5" name="Group 4"/>
          <p:cNvGrpSpPr/>
          <p:nvPr/>
        </p:nvGrpSpPr>
        <p:grpSpPr>
          <a:xfrm>
            <a:off x="533400" y="2257473"/>
            <a:ext cx="3295650" cy="2754085"/>
            <a:chOff x="3028950" y="1600200"/>
            <a:chExt cx="2331983" cy="2090057"/>
          </a:xfrm>
        </p:grpSpPr>
        <p:pic>
          <p:nvPicPr>
            <p:cNvPr id="1026" name="Picture 2" descr="http://www.brainlesstales.com/images/2012/Jun/data-mining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28950" y="1600200"/>
              <a:ext cx="2331983" cy="1905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/>
            <p:cNvSpPr txBox="1"/>
            <p:nvPr/>
          </p:nvSpPr>
          <p:spPr>
            <a:xfrm>
              <a:off x="3382736" y="3490202"/>
              <a:ext cx="1303564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dirty="0" smtClean="0">
                  <a:latin typeface="Times New Roman" pitchFamily="18" charset="0"/>
                  <a:cs typeface="Times New Roman" pitchFamily="18" charset="0"/>
                </a:rPr>
                <a:t>from www.brainlesstales.com</a:t>
              </a:r>
              <a:endParaRPr lang="en-US" sz="700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87094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Example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489410" y="1271340"/>
            <a:ext cx="6197548" cy="3708104"/>
            <a:chOff x="457200" y="43005"/>
            <a:chExt cx="6095999" cy="5576209"/>
          </a:xfrm>
        </p:grpSpPr>
        <p:grpSp>
          <p:nvGrpSpPr>
            <p:cNvPr id="5" name="Group 4"/>
            <p:cNvGrpSpPr/>
            <p:nvPr/>
          </p:nvGrpSpPr>
          <p:grpSpPr>
            <a:xfrm>
              <a:off x="457200" y="43005"/>
              <a:ext cx="6095999" cy="5576209"/>
              <a:chOff x="457200" y="43005"/>
              <a:chExt cx="6095999" cy="5576209"/>
            </a:xfrm>
          </p:grpSpPr>
          <p:sp>
            <p:nvSpPr>
              <p:cNvPr id="7" name="Oval 6"/>
              <p:cNvSpPr/>
              <p:nvPr/>
            </p:nvSpPr>
            <p:spPr>
              <a:xfrm>
                <a:off x="457200" y="1524000"/>
                <a:ext cx="3818164" cy="2590800"/>
              </a:xfrm>
              <a:prstGeom prst="ellipse">
                <a:avLst/>
              </a:prstGeom>
              <a:noFill/>
              <a:ln w="38100"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8" name="Oval 7"/>
              <p:cNvSpPr/>
              <p:nvPr/>
            </p:nvSpPr>
            <p:spPr>
              <a:xfrm>
                <a:off x="2696934" y="1523999"/>
                <a:ext cx="3856265" cy="2590801"/>
              </a:xfrm>
              <a:prstGeom prst="ellipse">
                <a:avLst/>
              </a:prstGeom>
              <a:noFill/>
              <a:ln w="38100">
                <a:solidFill>
                  <a:schemeClr val="accent2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grpSp>
            <p:nvGrpSpPr>
              <p:cNvPr id="9" name="Group 8"/>
              <p:cNvGrpSpPr/>
              <p:nvPr/>
            </p:nvGrpSpPr>
            <p:grpSpPr>
              <a:xfrm>
                <a:off x="1477735" y="1723218"/>
                <a:ext cx="1143000" cy="1096330"/>
                <a:chOff x="1477735" y="1723218"/>
                <a:chExt cx="1143000" cy="1096330"/>
              </a:xfrm>
            </p:grpSpPr>
            <p:sp>
              <p:nvSpPr>
                <p:cNvPr id="36" name="Oval 35"/>
                <p:cNvSpPr/>
                <p:nvPr/>
              </p:nvSpPr>
              <p:spPr>
                <a:xfrm>
                  <a:off x="1741713" y="1723218"/>
                  <a:ext cx="615043" cy="644815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 smtClean="0"/>
                    <a:t>A</a:t>
                  </a:r>
                  <a:endParaRPr lang="en-US" sz="1600" dirty="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7" name="TextBox 36"/>
                    <p:cNvSpPr txBox="1"/>
                    <p:nvPr/>
                  </p:nvSpPr>
                  <p:spPr>
                    <a:xfrm>
                      <a:off x="1477735" y="2385215"/>
                      <a:ext cx="1143000" cy="43433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i="1" smtClean="0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/>
                                  <a:ea typeface="Cambria Math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/>
                                  <a:ea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/>
                              <a:ea typeface="Cambria Math"/>
                            </a:rPr>
                            <m:t>=0.</m:t>
                          </m:r>
                        </m:oMath>
                      </a14:m>
                      <a:r>
                        <a:rPr lang="en-US" sz="1600" dirty="0" smtClean="0"/>
                        <a:t>8</a:t>
                      </a:r>
                      <a:endParaRPr lang="en-US" sz="1600" dirty="0"/>
                    </a:p>
                  </p:txBody>
                </p:sp>
              </mc:Choice>
              <mc:Fallback xmlns="">
                <p:sp>
                  <p:nvSpPr>
                    <p:cNvPr id="13" name="TextBox 12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477735" y="2385215"/>
                      <a:ext cx="1143000" cy="369332"/>
                    </a:xfrm>
                    <a:prstGeom prst="rect">
                      <a:avLst/>
                    </a:prstGeom>
                    <a:blipFill rotWithShape="1">
                      <a:blip r:embed="rId2"/>
                      <a:stretch>
                        <a:fillRect t="-8197" b="-2459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10" name="Group 9"/>
              <p:cNvGrpSpPr/>
              <p:nvPr/>
            </p:nvGrpSpPr>
            <p:grpSpPr>
              <a:xfrm>
                <a:off x="4493078" y="1723218"/>
                <a:ext cx="1143000" cy="1096330"/>
                <a:chOff x="4493078" y="1723218"/>
                <a:chExt cx="1143000" cy="1096330"/>
              </a:xfrm>
            </p:grpSpPr>
            <p:sp>
              <p:nvSpPr>
                <p:cNvPr id="34" name="Oval 33"/>
                <p:cNvSpPr/>
                <p:nvPr/>
              </p:nvSpPr>
              <p:spPr>
                <a:xfrm>
                  <a:off x="4713513" y="1723218"/>
                  <a:ext cx="615043" cy="644815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 smtClean="0"/>
                    <a:t>B</a:t>
                  </a:r>
                  <a:endParaRPr lang="en-US" sz="1600" dirty="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5" name="TextBox 34"/>
                    <p:cNvSpPr txBox="1"/>
                    <p:nvPr/>
                  </p:nvSpPr>
                  <p:spPr>
                    <a:xfrm>
                      <a:off x="4493078" y="2385215"/>
                      <a:ext cx="1143000" cy="43433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i="1" smtClean="0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/>
                                  <a:ea typeface="Cambria Math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/>
                              <a:ea typeface="Cambria Math"/>
                            </a:rPr>
                            <m:t>=0.</m:t>
                          </m:r>
                        </m:oMath>
                      </a14:m>
                      <a:r>
                        <a:rPr lang="en-US" sz="1600" dirty="0" smtClean="0"/>
                        <a:t>6</a:t>
                      </a:r>
                      <a:endParaRPr lang="en-US" sz="1600" dirty="0"/>
                    </a:p>
                  </p:txBody>
                </p:sp>
              </mc:Choice>
              <mc:Fallback xmlns="">
                <p:sp>
                  <p:nvSpPr>
                    <p:cNvPr id="14" name="TextBox 13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493078" y="2385215"/>
                      <a:ext cx="1143000" cy="369332"/>
                    </a:xfrm>
                    <a:prstGeom prst="rect">
                      <a:avLst/>
                    </a:prstGeom>
                    <a:blipFill rotWithShape="1">
                      <a:blip r:embed="rId3"/>
                      <a:stretch>
                        <a:fillRect t="-8197" b="-2459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11" name="Group 10"/>
              <p:cNvGrpSpPr/>
              <p:nvPr/>
            </p:nvGrpSpPr>
            <p:grpSpPr>
              <a:xfrm>
                <a:off x="2998963" y="2410764"/>
                <a:ext cx="1143000" cy="1118234"/>
                <a:chOff x="2959464" y="2849889"/>
                <a:chExt cx="1143000" cy="1118234"/>
              </a:xfrm>
            </p:grpSpPr>
            <p:sp>
              <p:nvSpPr>
                <p:cNvPr id="32" name="Oval 31"/>
                <p:cNvSpPr/>
                <p:nvPr/>
              </p:nvSpPr>
              <p:spPr>
                <a:xfrm>
                  <a:off x="3189513" y="2849889"/>
                  <a:ext cx="615043" cy="644815"/>
                </a:xfrm>
                <a:prstGeom prst="ellipse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 smtClean="0"/>
                    <a:t>C</a:t>
                  </a:r>
                  <a:endParaRPr lang="en-US" sz="1600" dirty="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3" name="TextBox 32"/>
                    <p:cNvSpPr txBox="1"/>
                    <p:nvPr/>
                  </p:nvSpPr>
                  <p:spPr>
                    <a:xfrm>
                      <a:off x="2959464" y="3533790"/>
                      <a:ext cx="1143000" cy="43433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i="1" smtClean="0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/>
                                  <a:ea typeface="Cambria Math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/>
                                  <a:ea typeface="Cambria Math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/>
                              <a:ea typeface="Cambria Math"/>
                            </a:rPr>
                            <m:t>=0.</m:t>
                          </m:r>
                        </m:oMath>
                      </a14:m>
                      <a:r>
                        <a:rPr lang="en-US" sz="1600" dirty="0" smtClean="0"/>
                        <a:t>7</a:t>
                      </a:r>
                      <a:endParaRPr lang="en-US" sz="1600" dirty="0"/>
                    </a:p>
                  </p:txBody>
                </p:sp>
              </mc:Choice>
              <mc:Fallback xmlns="">
                <p:sp>
                  <p:nvSpPr>
                    <p:cNvPr id="15" name="TextBox 14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959464" y="3533790"/>
                      <a:ext cx="1143000" cy="369332"/>
                    </a:xfrm>
                    <a:prstGeom prst="rect">
                      <a:avLst/>
                    </a:prstGeom>
                    <a:blipFill rotWithShape="1">
                      <a:blip r:embed="rId4"/>
                      <a:stretch>
                        <a:fillRect t="-8333" b="-2666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12" name="Group 11"/>
              <p:cNvGrpSpPr/>
              <p:nvPr/>
            </p:nvGrpSpPr>
            <p:grpSpPr>
              <a:xfrm>
                <a:off x="1556064" y="3048920"/>
                <a:ext cx="1143000" cy="1055210"/>
                <a:chOff x="1556064" y="3867704"/>
                <a:chExt cx="1143000" cy="1055210"/>
              </a:xfrm>
            </p:grpSpPr>
            <p:sp>
              <p:nvSpPr>
                <p:cNvPr id="30" name="Oval 29"/>
                <p:cNvSpPr/>
                <p:nvPr/>
              </p:nvSpPr>
              <p:spPr>
                <a:xfrm>
                  <a:off x="1741713" y="3867704"/>
                  <a:ext cx="615043" cy="644815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/>
                    <a:t>D</a:t>
                  </a: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1" name="TextBox 30"/>
                    <p:cNvSpPr txBox="1"/>
                    <p:nvPr/>
                  </p:nvSpPr>
                  <p:spPr>
                    <a:xfrm>
                      <a:off x="1556064" y="4488581"/>
                      <a:ext cx="1143000" cy="43433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1600" i="1" smtClean="0">
                                    <a:latin typeface="Cambria Math"/>
                                    <a:ea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/>
                                    <a:ea typeface="Cambria Math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/>
                                    <a:ea typeface="Cambria Math"/>
                                  </a:rPr>
                                  <m:t>4</m:t>
                                </m:r>
                              </m:sub>
                            </m:sSub>
                            <m:r>
                              <a:rPr lang="en-US" sz="1600" b="0" i="1" smtClean="0">
                                <a:latin typeface="Cambria Math"/>
                                <a:ea typeface="Cambria Math"/>
                              </a:rPr>
                              <m:t>=0.</m:t>
                            </m:r>
                            <m:r>
                              <a:rPr lang="en-US" sz="1600" b="0" i="0" smtClean="0">
                                <a:latin typeface="Cambria Math"/>
                                <a:ea typeface="Cambria Math"/>
                              </a:rPr>
                              <m:t>8</m:t>
                            </m:r>
                          </m:oMath>
                        </m:oMathPara>
                      </a14:m>
                      <a:endParaRPr lang="en-US" sz="1600" dirty="0"/>
                    </a:p>
                  </p:txBody>
                </p:sp>
              </mc:Choice>
              <mc:Fallback xmlns="">
                <p:sp>
                  <p:nvSpPr>
                    <p:cNvPr id="16" name="TextBox 15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556064" y="4488581"/>
                      <a:ext cx="1143000" cy="369332"/>
                    </a:xfrm>
                    <a:prstGeom prst="rect">
                      <a:avLst/>
                    </a:prstGeom>
                    <a:blipFill rotWithShape="1">
                      <a:blip r:embed="rId5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13" name="Group 12"/>
              <p:cNvGrpSpPr/>
              <p:nvPr/>
            </p:nvGrpSpPr>
            <p:grpSpPr>
              <a:xfrm>
                <a:off x="4449534" y="3055579"/>
                <a:ext cx="1143000" cy="1055210"/>
                <a:chOff x="4493078" y="3867704"/>
                <a:chExt cx="1143000" cy="1055210"/>
              </a:xfrm>
            </p:grpSpPr>
            <p:sp>
              <p:nvSpPr>
                <p:cNvPr id="28" name="Oval 27"/>
                <p:cNvSpPr/>
                <p:nvPr/>
              </p:nvSpPr>
              <p:spPr>
                <a:xfrm>
                  <a:off x="4713513" y="3867704"/>
                  <a:ext cx="615043" cy="644815"/>
                </a:xfrm>
                <a:prstGeom prst="ellipse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 smtClean="0"/>
                    <a:t>E</a:t>
                  </a:r>
                  <a:endParaRPr lang="en-US" sz="1600" dirty="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9" name="TextBox 28"/>
                    <p:cNvSpPr txBox="1"/>
                    <p:nvPr/>
                  </p:nvSpPr>
                  <p:spPr>
                    <a:xfrm>
                      <a:off x="4493078" y="4488581"/>
                      <a:ext cx="1143000" cy="43433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i="1" smtClean="0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/>
                                  <a:ea typeface="Cambria Math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/>
                                  <a:ea typeface="Cambria Math"/>
                                </a:rPr>
                                <m:t>5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/>
                              <a:ea typeface="Cambria Math"/>
                            </a:rPr>
                            <m:t>=0.</m:t>
                          </m:r>
                        </m:oMath>
                      </a14:m>
                      <a:r>
                        <a:rPr lang="en-US" sz="1600" dirty="0" smtClean="0"/>
                        <a:t>5</a:t>
                      </a:r>
                      <a:endParaRPr lang="en-US" sz="1600" dirty="0"/>
                    </a:p>
                  </p:txBody>
                </p:sp>
              </mc:Choice>
              <mc:Fallback xmlns="">
                <p:sp>
                  <p:nvSpPr>
                    <p:cNvPr id="17" name="TextBox 16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493078" y="4488581"/>
                      <a:ext cx="1143000" cy="369332"/>
                    </a:xfrm>
                    <a:prstGeom prst="rect">
                      <a:avLst/>
                    </a:prstGeom>
                    <a:blipFill rotWithShape="1">
                      <a:blip r:embed="rId6"/>
                      <a:stretch>
                        <a:fillRect t="-8197" b="-2459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14" name="Group 13"/>
              <p:cNvGrpSpPr/>
              <p:nvPr/>
            </p:nvGrpSpPr>
            <p:grpSpPr>
              <a:xfrm>
                <a:off x="1066258" y="4093753"/>
                <a:ext cx="2226129" cy="1493710"/>
                <a:chOff x="1012369" y="5348275"/>
                <a:chExt cx="2226129" cy="1493710"/>
              </a:xfrm>
            </p:grpSpPr>
            <p:cxnSp>
              <p:nvCxnSpPr>
                <p:cNvPr id="25" name="Straight Connector 24"/>
                <p:cNvCxnSpPr/>
                <p:nvPr/>
              </p:nvCxnSpPr>
              <p:spPr>
                <a:xfrm>
                  <a:off x="2695514" y="5348275"/>
                  <a:ext cx="0" cy="343941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6" name="TextBox 25"/>
                    <p:cNvSpPr txBox="1"/>
                    <p:nvPr/>
                  </p:nvSpPr>
                  <p:spPr>
                    <a:xfrm>
                      <a:off x="1012369" y="6054674"/>
                      <a:ext cx="2226129" cy="787311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accent1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m:rPr>
                                <m:sty m:val="p"/>
                              </m:rPr>
                              <a:rPr lang="en-US" sz="1600" b="0" i="0" smtClean="0">
                                <a:latin typeface="Cambria Math"/>
                              </a:rPr>
                              <m:t>MC</m:t>
                            </m:r>
                            <m:r>
                              <a:rPr lang="en-US" sz="1600" b="0" i="0" smtClean="0">
                                <a:latin typeface="Cambria Math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n-US" sz="1600" i="1">
                                    <a:latin typeface="Cambria Math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/>
                                      </a:rPr>
                                      <m:t>𝑊</m:t>
                                    </m:r>
                                    <m:r>
                                      <a:rPr lang="en-US" sz="1600" i="1">
                                        <a:latin typeface="Cambria Math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  <m:sup>
                                <m:r>
                                  <a:rPr lang="en-US" sz="1600" i="1">
                                    <a:latin typeface="Cambria Math"/>
                                  </a:rPr>
                                  <m:t>1</m:t>
                                </m:r>
                              </m:sup>
                            </m:sSup>
                            <m:r>
                              <a:rPr lang="en-US" sz="1600" b="0" i="1" smtClean="0">
                                <a:latin typeface="Cambria Math"/>
                              </a:rPr>
                              <m:t>)=0.864</m:t>
                            </m:r>
                          </m:oMath>
                        </m:oMathPara>
                      </a14:m>
                      <a:endParaRPr lang="en-US" sz="1600" dirty="0" smtClean="0"/>
                    </a:p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m:rPr>
                                <m:sty m:val="p"/>
                              </m:rPr>
                              <a:rPr lang="en-US" sz="1600" b="0" i="0" smtClean="0">
                                <a:latin typeface="Cambria Math"/>
                              </a:rPr>
                              <m:t>E</m:t>
                            </m:r>
                            <m:r>
                              <a:rPr lang="en-US" sz="1600" b="0" i="0" smtClean="0">
                                <a:latin typeface="Cambria Math"/>
                              </a:rPr>
                              <m:t>[</m:t>
                            </m:r>
                            <m:sSup>
                              <m:sSupPr>
                                <m:ctrlPr>
                                  <a:rPr lang="en-US" sz="1600" i="1">
                                    <a:latin typeface="Cambria Math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/>
                                      </a:rPr>
                                      <m:t>𝑊</m:t>
                                    </m:r>
                                    <m:r>
                                      <a:rPr lang="en-US" sz="1600" i="1">
                                        <a:latin typeface="Cambria Math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  <m:sup>
                                <m:r>
                                  <a:rPr lang="en-US" sz="1600" i="1">
                                    <a:latin typeface="Cambria Math"/>
                                  </a:rPr>
                                  <m:t>1</m:t>
                                </m:r>
                              </m:sup>
                            </m:sSup>
                            <m:r>
                              <a:rPr lang="en-US" sz="1600" b="0" i="1" smtClean="0">
                                <a:latin typeface="Cambria Math"/>
                              </a:rPr>
                              <m:t>]=2.46</m:t>
                            </m:r>
                          </m:oMath>
                        </m:oMathPara>
                      </a14:m>
                      <a:endParaRPr lang="en-US" sz="1600" dirty="0"/>
                    </a:p>
                  </p:txBody>
                </p:sp>
              </mc:Choice>
              <mc:Fallback xmlns="">
                <p:sp>
                  <p:nvSpPr>
                    <p:cNvPr id="20" name="TextBox 19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012369" y="6054673"/>
                      <a:ext cx="2226129" cy="678712"/>
                    </a:xfrm>
                    <a:prstGeom prst="rect">
                      <a:avLst/>
                    </a:prstGeom>
                    <a:blipFill rotWithShape="1">
                      <a:blip r:embed="rId7"/>
                      <a:stretch>
                        <a:fillRect b="-7965"/>
                      </a:stretch>
                    </a:blipFill>
                    <a:ln>
                      <a:solidFill>
                        <a:schemeClr val="accent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7" name="TextBox 26"/>
                    <p:cNvSpPr txBox="1"/>
                    <p:nvPr/>
                  </p:nvSpPr>
                  <p:spPr>
                    <a:xfrm>
                      <a:off x="1013790" y="5686115"/>
                      <a:ext cx="2224707" cy="453089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accent1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1600" b="0" i="1" smtClean="0">
                                    <a:latin typeface="Cambria Math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/>
                                      </a:rPr>
                                      <m:t>𝑊</m:t>
                                    </m:r>
                                    <m:r>
                                      <a:rPr lang="en-US" sz="1600" i="1">
                                        <a:latin typeface="Cambria Math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  <m:sup>
                                <m:r>
                                  <a:rPr lang="en-US" sz="1600" b="0" i="1" smtClean="0">
                                    <a:latin typeface="Cambria Math"/>
                                  </a:rPr>
                                  <m:t>1</m:t>
                                </m:r>
                              </m:sup>
                            </m:sSup>
                            <m:r>
                              <a:rPr lang="en-US" sz="1600" b="0" i="1" smtClean="0">
                                <a:latin typeface="Cambria Math"/>
                              </a:rPr>
                              <m:t>={</m:t>
                            </m:r>
                            <m:r>
                              <a:rPr lang="en-US" sz="1600" b="0" i="1" smtClean="0">
                                <a:latin typeface="Cambria Math"/>
                              </a:rPr>
                              <m:t>𝐴</m:t>
                            </m:r>
                            <m:r>
                              <a:rPr lang="en-US" sz="1600" b="0" i="1" smtClean="0">
                                <a:latin typeface="Cambria Math"/>
                              </a:rPr>
                              <m:t>,</m:t>
                            </m:r>
                            <m:r>
                              <a:rPr lang="en-US" sz="1600" b="0" i="1" smtClean="0">
                                <a:latin typeface="Cambria Math"/>
                              </a:rPr>
                              <m:t>𝐶</m:t>
                            </m:r>
                            <m:r>
                              <a:rPr lang="en-US" sz="1600" b="0" i="1" smtClean="0">
                                <a:latin typeface="Cambria Math"/>
                              </a:rPr>
                              <m:t>,</m:t>
                            </m:r>
                            <m:r>
                              <a:rPr lang="en-US" sz="1600" b="0" i="1" smtClean="0">
                                <a:latin typeface="Cambria Math"/>
                              </a:rPr>
                              <m:t>𝐷</m:t>
                            </m:r>
                            <m:r>
                              <a:rPr lang="en-US" sz="1600" b="0" i="1" smtClean="0">
                                <a:latin typeface="Cambria Math"/>
                              </a:rPr>
                              <m:t>}</m:t>
                            </m:r>
                          </m:oMath>
                        </m:oMathPara>
                      </a14:m>
                      <a:endParaRPr lang="en-US" sz="1600" dirty="0"/>
                    </a:p>
                  </p:txBody>
                </p:sp>
              </mc:Choice>
              <mc:Fallback xmlns="">
                <p:sp>
                  <p:nvSpPr>
                    <p:cNvPr id="21" name="TextBox 20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013790" y="5686115"/>
                      <a:ext cx="2224707" cy="385683"/>
                    </a:xfrm>
                    <a:prstGeom prst="rect">
                      <a:avLst/>
                    </a:prstGeom>
                    <a:blipFill rotWithShape="1">
                      <a:blip r:embed="rId8"/>
                      <a:stretch>
                        <a:fillRect b="-13846"/>
                      </a:stretch>
                    </a:blipFill>
                    <a:ln>
                      <a:solidFill>
                        <a:schemeClr val="accent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15" name="Group 14"/>
              <p:cNvGrpSpPr/>
              <p:nvPr/>
            </p:nvGrpSpPr>
            <p:grpSpPr>
              <a:xfrm>
                <a:off x="3738388" y="4100183"/>
                <a:ext cx="2226129" cy="1519031"/>
                <a:chOff x="3720192" y="5334000"/>
                <a:chExt cx="2226129" cy="1519031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2" name="TextBox 21"/>
                    <p:cNvSpPr txBox="1"/>
                    <p:nvPr/>
                  </p:nvSpPr>
                  <p:spPr>
                    <a:xfrm>
                      <a:off x="3720192" y="6064403"/>
                      <a:ext cx="2226129" cy="788628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accent1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m:rPr>
                                <m:sty m:val="p"/>
                              </m:rPr>
                              <a:rPr lang="en-US" sz="1600" b="0" i="0" smtClean="0">
                                <a:latin typeface="Cambria Math"/>
                              </a:rPr>
                              <m:t>MC</m:t>
                            </m:r>
                            <m:r>
                              <a:rPr lang="en-US" sz="1600" b="0" i="0" smtClean="0">
                                <a:latin typeface="Cambria Math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n-US" sz="1600" i="1">
                                    <a:latin typeface="Cambria Math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/>
                                      </a:rPr>
                                      <m:t>𝑊</m:t>
                                    </m:r>
                                    <m:r>
                                      <a:rPr lang="en-US" sz="1600" i="1">
                                        <a:latin typeface="Cambria Math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  <m:sup>
                                <m:r>
                                  <a:rPr lang="en-US" sz="1600" b="0" i="1" smtClean="0">
                                    <a:latin typeface="Cambria Math"/>
                                  </a:rPr>
                                  <m:t>3</m:t>
                                </m:r>
                              </m:sup>
                            </m:sSup>
                            <m:r>
                              <a:rPr lang="en-US" sz="1600" b="0" i="1" smtClean="0">
                                <a:latin typeface="Cambria Math"/>
                              </a:rPr>
                              <m:t>)=0.65</m:t>
                            </m:r>
                          </m:oMath>
                        </m:oMathPara>
                      </a14:m>
                      <a:endParaRPr lang="en-US" sz="1600" dirty="0" smtClean="0"/>
                    </a:p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m:rPr>
                                <m:sty m:val="p"/>
                              </m:rPr>
                              <a:rPr lang="en-US" sz="1600" b="0" i="0" smtClean="0">
                                <a:latin typeface="Cambria Math"/>
                              </a:rPr>
                              <m:t>E</m:t>
                            </m:r>
                            <m:r>
                              <a:rPr lang="en-US" sz="1600" b="0" i="0" smtClean="0">
                                <a:latin typeface="Cambria Math"/>
                              </a:rPr>
                              <m:t>[</m:t>
                            </m:r>
                            <m:sSup>
                              <m:sSupPr>
                                <m:ctrlPr>
                                  <a:rPr lang="en-US" sz="1600" i="1">
                                    <a:latin typeface="Cambria Math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/>
                                      </a:rPr>
                                      <m:t>𝑊</m:t>
                                    </m:r>
                                    <m:r>
                                      <a:rPr lang="en-US" sz="1600" i="1">
                                        <a:latin typeface="Cambria Math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  <m:sup>
                                <m:r>
                                  <a:rPr lang="en-US" sz="1600" b="0" i="1" smtClean="0">
                                    <a:latin typeface="Cambria Math"/>
                                  </a:rPr>
                                  <m:t>3</m:t>
                                </m:r>
                              </m:sup>
                            </m:sSup>
                            <m:r>
                              <a:rPr lang="en-US" sz="1600" b="0" i="1" smtClean="0">
                                <a:latin typeface="Cambria Math"/>
                              </a:rPr>
                              <m:t>]=2.</m:t>
                            </m:r>
                            <m:r>
                              <a:rPr lang="en-US" sz="1600" b="0" i="0" smtClean="0">
                                <a:latin typeface="Cambria Math"/>
                              </a:rPr>
                              <m:t>27</m:t>
                            </m:r>
                          </m:oMath>
                        </m:oMathPara>
                      </a14:m>
                      <a:endParaRPr lang="en-US" sz="1600" dirty="0"/>
                    </a:p>
                  </p:txBody>
                </p:sp>
              </mc:Choice>
              <mc:Fallback xmlns="">
                <p:sp>
                  <p:nvSpPr>
                    <p:cNvPr id="26" name="TextBox 25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720192" y="6064403"/>
                      <a:ext cx="2226129" cy="703782"/>
                    </a:xfrm>
                    <a:prstGeom prst="rect">
                      <a:avLst/>
                    </a:prstGeom>
                    <a:blipFill rotWithShape="1">
                      <a:blip r:embed="rId9"/>
                      <a:stretch>
                        <a:fillRect b="-4274"/>
                      </a:stretch>
                    </a:blipFill>
                    <a:ln>
                      <a:solidFill>
                        <a:schemeClr val="accent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23" name="Straight Connector 22"/>
                <p:cNvCxnSpPr/>
                <p:nvPr/>
              </p:nvCxnSpPr>
              <p:spPr>
                <a:xfrm>
                  <a:off x="4710792" y="5334000"/>
                  <a:ext cx="0" cy="31857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4" name="TextBox 23"/>
                    <p:cNvSpPr txBox="1"/>
                    <p:nvPr/>
                  </p:nvSpPr>
                  <p:spPr>
                    <a:xfrm>
                      <a:off x="3720192" y="5668412"/>
                      <a:ext cx="2226128" cy="453747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accent1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1600" b="0" i="1" smtClean="0">
                                    <a:latin typeface="Cambria Math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/>
                                      </a:rPr>
                                      <m:t>𝑊</m:t>
                                    </m:r>
                                    <m:r>
                                      <a:rPr lang="en-US" sz="1600" i="1">
                                        <a:latin typeface="Cambria Math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  <m:sup>
                                <m:r>
                                  <a:rPr lang="en-US" sz="1600" b="0" i="1" smtClean="0">
                                    <a:latin typeface="Cambria Math"/>
                                  </a:rPr>
                                  <m:t>3</m:t>
                                </m:r>
                              </m:sup>
                            </m:sSup>
                            <m:r>
                              <a:rPr lang="en-US" sz="1600" b="0" i="1" smtClean="0">
                                <a:latin typeface="Cambria Math"/>
                              </a:rPr>
                              <m:t>={</m:t>
                            </m:r>
                            <m:r>
                              <a:rPr lang="en-US" sz="1600" b="0" i="1" smtClean="0">
                                <a:latin typeface="Cambria Math"/>
                              </a:rPr>
                              <m:t>𝐵</m:t>
                            </m:r>
                            <m:r>
                              <a:rPr lang="en-US" sz="1600" b="0" i="1" smtClean="0">
                                <a:latin typeface="Cambria Math"/>
                              </a:rPr>
                              <m:t>,</m:t>
                            </m:r>
                            <m:r>
                              <a:rPr lang="en-US" sz="1600" b="0" i="1" smtClean="0">
                                <a:latin typeface="Cambria Math"/>
                              </a:rPr>
                              <m:t>𝐶</m:t>
                            </m:r>
                            <m:r>
                              <a:rPr lang="en-US" sz="1600" b="0" i="1" smtClean="0">
                                <a:latin typeface="Cambria Math"/>
                              </a:rPr>
                              <m:t>,</m:t>
                            </m:r>
                            <m:r>
                              <a:rPr lang="en-US" sz="1600" b="0" i="1" smtClean="0">
                                <a:latin typeface="Cambria Math"/>
                              </a:rPr>
                              <m:t>𝐸</m:t>
                            </m:r>
                            <m:r>
                              <a:rPr lang="en-US" sz="1600" b="0" i="1" smtClean="0">
                                <a:latin typeface="Cambria Math"/>
                              </a:rPr>
                              <m:t>}</m:t>
                            </m:r>
                          </m:oMath>
                        </m:oMathPara>
                      </a14:m>
                      <a:endParaRPr lang="en-US" sz="1600" dirty="0"/>
                    </a:p>
                  </p:txBody>
                </p:sp>
              </mc:Choice>
              <mc:Fallback xmlns="">
                <p:sp>
                  <p:nvSpPr>
                    <p:cNvPr id="28" name="TextBox 27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720192" y="5668413"/>
                      <a:ext cx="2226128" cy="386260"/>
                    </a:xfrm>
                    <a:prstGeom prst="rect">
                      <a:avLst/>
                    </a:prstGeom>
                    <a:blipFill rotWithShape="1">
                      <a:blip r:embed="rId10"/>
                      <a:stretch>
                        <a:fillRect b="-13846"/>
                      </a:stretch>
                    </a:blipFill>
                    <a:ln>
                      <a:solidFill>
                        <a:schemeClr val="accent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16" name="Rounded Rectangle 15"/>
              <p:cNvSpPr/>
              <p:nvPr/>
            </p:nvSpPr>
            <p:spPr>
              <a:xfrm rot="20688412">
                <a:off x="1157264" y="2244179"/>
                <a:ext cx="4961110" cy="870914"/>
              </a:xfrm>
              <a:prstGeom prst="roundRect">
                <a:avLst/>
              </a:prstGeom>
              <a:noFill/>
              <a:ln w="38100">
                <a:solidFill>
                  <a:srgbClr val="00B0F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grpSp>
            <p:nvGrpSpPr>
              <p:cNvPr id="17" name="Group 16"/>
              <p:cNvGrpSpPr/>
              <p:nvPr/>
            </p:nvGrpSpPr>
            <p:grpSpPr>
              <a:xfrm>
                <a:off x="3737492" y="43005"/>
                <a:ext cx="2226129" cy="1553017"/>
                <a:chOff x="3907970" y="-568870"/>
                <a:chExt cx="2226129" cy="1553017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9" name="TextBox 18"/>
                    <p:cNvSpPr txBox="1"/>
                    <p:nvPr/>
                  </p:nvSpPr>
                  <p:spPr>
                    <a:xfrm>
                      <a:off x="3907970" y="-182610"/>
                      <a:ext cx="2226129" cy="788627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accent1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m:rPr>
                                <m:sty m:val="p"/>
                              </m:rPr>
                              <a:rPr lang="en-US" sz="1600" b="0" i="0" smtClean="0">
                                <a:latin typeface="Cambria Math"/>
                              </a:rPr>
                              <m:t>MC</m:t>
                            </m:r>
                            <m:r>
                              <a:rPr lang="en-US" sz="1600" b="0" i="0" smtClean="0">
                                <a:latin typeface="Cambria Math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n-US" sz="1600" i="1">
                                    <a:latin typeface="Cambria Math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/>
                                      </a:rPr>
                                      <m:t>𝑊</m:t>
                                    </m:r>
                                    <m:r>
                                      <a:rPr lang="en-US" sz="1600" i="1">
                                        <a:latin typeface="Cambria Math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  <m:sup>
                                <m:r>
                                  <a:rPr lang="en-US" sz="1600" b="0" i="1" smtClean="0">
                                    <a:latin typeface="Cambria Math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1600" b="0" i="1" smtClean="0">
                                <a:latin typeface="Cambria Math"/>
                              </a:rPr>
                              <m:t>)=0.788</m:t>
                            </m:r>
                          </m:oMath>
                        </m:oMathPara>
                      </a14:m>
                      <a:endParaRPr lang="en-US" sz="1600" dirty="0" smtClean="0"/>
                    </a:p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m:rPr>
                                <m:sty m:val="p"/>
                              </m:rPr>
                              <a:rPr lang="en-US" sz="1600" b="0" i="0" smtClean="0">
                                <a:latin typeface="Cambria Math"/>
                              </a:rPr>
                              <m:t>E</m:t>
                            </m:r>
                            <m:r>
                              <a:rPr lang="en-US" sz="1600" b="0" i="0" smtClean="0">
                                <a:latin typeface="Cambria Math"/>
                              </a:rPr>
                              <m:t>[</m:t>
                            </m:r>
                            <m:sSup>
                              <m:sSupPr>
                                <m:ctrlPr>
                                  <a:rPr lang="en-US" sz="1600" i="1">
                                    <a:latin typeface="Cambria Math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/>
                                      </a:rPr>
                                      <m:t>𝑊</m:t>
                                    </m:r>
                                    <m:r>
                                      <a:rPr lang="en-US" sz="1600" i="1">
                                        <a:latin typeface="Cambria Math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  <m:sup>
                                <m:r>
                                  <a:rPr lang="en-US" sz="1600" b="0" i="1" smtClean="0">
                                    <a:latin typeface="Cambria Math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1600" b="0" i="1" smtClean="0">
                                <a:latin typeface="Cambria Math"/>
                              </a:rPr>
                              <m:t>]=2.36</m:t>
                            </m:r>
                          </m:oMath>
                        </m:oMathPara>
                      </a14:m>
                      <a:endParaRPr lang="en-US" sz="1600" dirty="0"/>
                    </a:p>
                  </p:txBody>
                </p:sp>
              </mc:Choice>
              <mc:Fallback xmlns="">
                <p:sp>
                  <p:nvSpPr>
                    <p:cNvPr id="35" name="TextBox 34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907970" y="-182610"/>
                      <a:ext cx="2226129" cy="703782"/>
                    </a:xfrm>
                    <a:prstGeom prst="rect">
                      <a:avLst/>
                    </a:prstGeom>
                    <a:blipFill rotWithShape="1">
                      <a:blip r:embed="rId11"/>
                      <a:stretch>
                        <a:fillRect b="-4274"/>
                      </a:stretch>
                    </a:blipFill>
                    <a:ln>
                      <a:solidFill>
                        <a:schemeClr val="accent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0" name="TextBox 19"/>
                    <p:cNvSpPr txBox="1"/>
                    <p:nvPr/>
                  </p:nvSpPr>
                  <p:spPr>
                    <a:xfrm>
                      <a:off x="3907970" y="-568870"/>
                      <a:ext cx="2226129" cy="453747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accent1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1600" b="0" i="1" smtClean="0">
                                    <a:latin typeface="Cambria Math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/>
                                      </a:rPr>
                                      <m:t>𝑊</m:t>
                                    </m:r>
                                    <m:r>
                                      <a:rPr lang="en-US" sz="1600" i="1">
                                        <a:latin typeface="Cambria Math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  <m:sup>
                                <m:r>
                                  <a:rPr lang="en-US" sz="1600" b="0" i="1" smtClean="0">
                                    <a:latin typeface="Cambria Math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1600" b="0" i="1" smtClean="0">
                                <a:latin typeface="Cambria Math"/>
                              </a:rPr>
                              <m:t>={</m:t>
                            </m:r>
                            <m:r>
                              <a:rPr lang="en-US" sz="1600" b="0" i="1" smtClean="0">
                                <a:latin typeface="Cambria Math"/>
                              </a:rPr>
                              <m:t>𝐵</m:t>
                            </m:r>
                            <m:r>
                              <a:rPr lang="en-US" sz="1600" b="0" i="1" smtClean="0">
                                <a:latin typeface="Cambria Math"/>
                              </a:rPr>
                              <m:t>,</m:t>
                            </m:r>
                            <m:r>
                              <a:rPr lang="en-US" sz="1600" b="0" i="1" smtClean="0">
                                <a:latin typeface="Cambria Math"/>
                              </a:rPr>
                              <m:t>𝐶</m:t>
                            </m:r>
                            <m:r>
                              <a:rPr lang="en-US" sz="1600" b="0" i="1" smtClean="0">
                                <a:latin typeface="Cambria Math"/>
                              </a:rPr>
                              <m:t>,</m:t>
                            </m:r>
                            <m:r>
                              <a:rPr lang="en-US" sz="1600" b="0" i="1" smtClean="0">
                                <a:latin typeface="Cambria Math"/>
                              </a:rPr>
                              <m:t>𝐷</m:t>
                            </m:r>
                            <m:r>
                              <a:rPr lang="en-US" sz="1600" b="0" i="1" smtClean="0">
                                <a:latin typeface="Cambria Math"/>
                              </a:rPr>
                              <m:t>}</m:t>
                            </m:r>
                          </m:oMath>
                        </m:oMathPara>
                      </a14:m>
                      <a:endParaRPr lang="en-US" sz="1600" dirty="0"/>
                    </a:p>
                  </p:txBody>
                </p:sp>
              </mc:Choice>
              <mc:Fallback xmlns="">
                <p:sp>
                  <p:nvSpPr>
                    <p:cNvPr id="23" name="TextBox 22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907970" y="-568870"/>
                      <a:ext cx="2226129" cy="386260"/>
                    </a:xfrm>
                    <a:prstGeom prst="rect">
                      <a:avLst/>
                    </a:prstGeom>
                    <a:blipFill rotWithShape="1">
                      <a:blip r:embed="rId12"/>
                      <a:stretch>
                        <a:fillRect b="-12121"/>
                      </a:stretch>
                    </a:blipFill>
                    <a:ln>
                      <a:solidFill>
                        <a:schemeClr val="accent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21" name="Straight Connector 20"/>
                <p:cNvCxnSpPr>
                  <a:stCxn id="19" idx="2"/>
                </p:cNvCxnSpPr>
                <p:nvPr/>
              </p:nvCxnSpPr>
              <p:spPr>
                <a:xfrm>
                  <a:off x="5021035" y="606017"/>
                  <a:ext cx="895" cy="37813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Parallelogram 17"/>
                  <p:cNvSpPr/>
                  <p:nvPr/>
                </p:nvSpPr>
                <p:spPr>
                  <a:xfrm>
                    <a:off x="717916" y="109851"/>
                    <a:ext cx="2574471" cy="481521"/>
                  </a:xfrm>
                  <a:prstGeom prst="parallelogram">
                    <a:avLst/>
                  </a:prstGeom>
                  <a:solidFill>
                    <a:schemeClr val="tx1">
                      <a:lumMod val="6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>
                        <a:solidFill>
                          <a:schemeClr val="tx1"/>
                        </a:solidFill>
                      </a:rPr>
                      <a:t>Threshold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  <m:t>1</m:t>
                            </m:r>
                          </m:sub>
                        </m:sSub>
                      </m:oMath>
                    </a14:m>
                    <a:r>
                      <a:rPr lang="en-US" sz="1600" dirty="0" smtClean="0">
                        <a:solidFill>
                          <a:schemeClr val="tx1"/>
                        </a:solidFill>
                      </a:rPr>
                      <a:t> = 0.75</a:t>
                    </a:r>
                    <a:endParaRPr lang="en-US" sz="16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8" name="Parallelogram 17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17916" y="109851"/>
                    <a:ext cx="2574471" cy="481521"/>
                  </a:xfrm>
                  <a:prstGeom prst="parallelogram">
                    <a:avLst/>
                  </a:prstGeom>
                  <a:blipFill rotWithShape="1">
                    <a:blip r:embed="rId13"/>
                    <a:stretch>
                      <a:fillRect t="-7692" b="-28846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Parallelogram 5"/>
                <p:cNvSpPr/>
                <p:nvPr/>
              </p:nvSpPr>
              <p:spPr>
                <a:xfrm>
                  <a:off x="654541" y="593319"/>
                  <a:ext cx="2574471" cy="481521"/>
                </a:xfrm>
                <a:prstGeom prst="parallelogram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 smtClean="0">
                      <a:solidFill>
                        <a:schemeClr val="tx1"/>
                      </a:solidFill>
                    </a:rPr>
                    <a:t>Threshold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</a:rPr>
                            <m:t>𝜃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</a:rPr>
                            <m:t>2</m:t>
                          </m:r>
                        </m:sub>
                      </m:sSub>
                    </m:oMath>
                  </a14:m>
                  <a:r>
                    <a:rPr lang="en-US" sz="1600" dirty="0" smtClean="0">
                      <a:solidFill>
                        <a:schemeClr val="tx1"/>
                      </a:solidFill>
                    </a:rPr>
                    <a:t>= 0.82</a:t>
                  </a:r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" name="Parallelogram 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4541" y="593319"/>
                  <a:ext cx="2574471" cy="481521"/>
                </a:xfrm>
                <a:prstGeom prst="parallelogram">
                  <a:avLst/>
                </a:prstGeom>
                <a:blipFill rotWithShape="1">
                  <a:blip r:embed="rId14"/>
                  <a:stretch>
                    <a:fillRect t="-9615" b="-2692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8" name="TextBox 37"/>
          <p:cNvSpPr txBox="1"/>
          <p:nvPr/>
        </p:nvSpPr>
        <p:spPr>
          <a:xfrm>
            <a:off x="609600" y="5233915"/>
            <a:ext cx="8153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2400" dirty="0" smtClean="0"/>
              <a:t>Each investor is associated with a </a:t>
            </a:r>
            <a:r>
              <a:rPr lang="en-US" sz="2400" dirty="0" smtClean="0">
                <a:solidFill>
                  <a:srgbClr val="00B050"/>
                </a:solidFill>
              </a:rPr>
              <a:t>confidence</a:t>
            </a:r>
            <a:r>
              <a:rPr lang="en-US" sz="2400" dirty="0" smtClean="0"/>
              <a:t> </a:t>
            </a:r>
            <a:r>
              <a:rPr lang="en-US" sz="2400" i="1" dirty="0" smtClean="0"/>
              <a:t>c</a:t>
            </a:r>
          </a:p>
          <a:p>
            <a:pPr marL="342900" indent="-342900">
              <a:buFontTx/>
              <a:buChar char="-"/>
            </a:pPr>
            <a:r>
              <a:rPr lang="en-US" sz="2400" dirty="0" smtClean="0"/>
              <a:t>The market is measured according to </a:t>
            </a:r>
            <a:r>
              <a:rPr lang="en-US" sz="2400" dirty="0" smtClean="0">
                <a:solidFill>
                  <a:srgbClr val="00B050"/>
                </a:solidFill>
              </a:rPr>
              <a:t>Market Confidence</a:t>
            </a:r>
            <a:r>
              <a:rPr lang="en-US" sz="2400" dirty="0" smtClean="0"/>
              <a:t> </a:t>
            </a:r>
            <a:r>
              <a:rPr lang="en-US" sz="2400" i="1" dirty="0" smtClean="0"/>
              <a:t>MC</a:t>
            </a: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1609718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Example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489410" y="1271340"/>
            <a:ext cx="6197548" cy="3708104"/>
            <a:chOff x="457200" y="43005"/>
            <a:chExt cx="6095999" cy="5576209"/>
          </a:xfrm>
        </p:grpSpPr>
        <p:grpSp>
          <p:nvGrpSpPr>
            <p:cNvPr id="5" name="Group 4"/>
            <p:cNvGrpSpPr/>
            <p:nvPr/>
          </p:nvGrpSpPr>
          <p:grpSpPr>
            <a:xfrm>
              <a:off x="457200" y="43005"/>
              <a:ext cx="6095999" cy="5576209"/>
              <a:chOff x="457200" y="43005"/>
              <a:chExt cx="6095999" cy="5576209"/>
            </a:xfrm>
          </p:grpSpPr>
          <p:sp>
            <p:nvSpPr>
              <p:cNvPr id="7" name="Oval 6"/>
              <p:cNvSpPr/>
              <p:nvPr/>
            </p:nvSpPr>
            <p:spPr>
              <a:xfrm>
                <a:off x="457200" y="1524000"/>
                <a:ext cx="3818164" cy="2590800"/>
              </a:xfrm>
              <a:prstGeom prst="ellipse">
                <a:avLst/>
              </a:prstGeom>
              <a:noFill/>
              <a:ln w="38100"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8" name="Oval 7"/>
              <p:cNvSpPr/>
              <p:nvPr/>
            </p:nvSpPr>
            <p:spPr>
              <a:xfrm>
                <a:off x="2696934" y="1523999"/>
                <a:ext cx="3856265" cy="2590801"/>
              </a:xfrm>
              <a:prstGeom prst="ellipse">
                <a:avLst/>
              </a:prstGeom>
              <a:noFill/>
              <a:ln w="38100">
                <a:solidFill>
                  <a:schemeClr val="accent2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grpSp>
            <p:nvGrpSpPr>
              <p:cNvPr id="9" name="Group 8"/>
              <p:cNvGrpSpPr/>
              <p:nvPr/>
            </p:nvGrpSpPr>
            <p:grpSpPr>
              <a:xfrm>
                <a:off x="1477735" y="1723218"/>
                <a:ext cx="1143000" cy="1096330"/>
                <a:chOff x="1477735" y="1723218"/>
                <a:chExt cx="1143000" cy="1096330"/>
              </a:xfrm>
            </p:grpSpPr>
            <p:sp>
              <p:nvSpPr>
                <p:cNvPr id="36" name="Oval 35"/>
                <p:cNvSpPr/>
                <p:nvPr/>
              </p:nvSpPr>
              <p:spPr>
                <a:xfrm>
                  <a:off x="1741713" y="1723218"/>
                  <a:ext cx="615043" cy="644815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 smtClean="0"/>
                    <a:t>A</a:t>
                  </a:r>
                  <a:endParaRPr lang="en-US" sz="1600" dirty="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7" name="TextBox 36"/>
                    <p:cNvSpPr txBox="1"/>
                    <p:nvPr/>
                  </p:nvSpPr>
                  <p:spPr>
                    <a:xfrm>
                      <a:off x="1477735" y="2385215"/>
                      <a:ext cx="1143000" cy="43433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i="1" smtClean="0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/>
                                  <a:ea typeface="Cambria Math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/>
                                  <a:ea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/>
                              <a:ea typeface="Cambria Math"/>
                            </a:rPr>
                            <m:t>=0.</m:t>
                          </m:r>
                        </m:oMath>
                      </a14:m>
                      <a:r>
                        <a:rPr lang="en-US" sz="1600" dirty="0" smtClean="0"/>
                        <a:t>8</a:t>
                      </a:r>
                      <a:endParaRPr lang="en-US" sz="1600" dirty="0"/>
                    </a:p>
                  </p:txBody>
                </p:sp>
              </mc:Choice>
              <mc:Fallback xmlns="">
                <p:sp>
                  <p:nvSpPr>
                    <p:cNvPr id="13" name="TextBox 12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477735" y="2385215"/>
                      <a:ext cx="1143000" cy="369332"/>
                    </a:xfrm>
                    <a:prstGeom prst="rect">
                      <a:avLst/>
                    </a:prstGeom>
                    <a:blipFill rotWithShape="1">
                      <a:blip r:embed="rId2"/>
                      <a:stretch>
                        <a:fillRect t="-8197" b="-2459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10" name="Group 9"/>
              <p:cNvGrpSpPr/>
              <p:nvPr/>
            </p:nvGrpSpPr>
            <p:grpSpPr>
              <a:xfrm>
                <a:off x="4493078" y="1723218"/>
                <a:ext cx="1143000" cy="1096330"/>
                <a:chOff x="4493078" y="1723218"/>
                <a:chExt cx="1143000" cy="1096330"/>
              </a:xfrm>
            </p:grpSpPr>
            <p:sp>
              <p:nvSpPr>
                <p:cNvPr id="34" name="Oval 33"/>
                <p:cNvSpPr/>
                <p:nvPr/>
              </p:nvSpPr>
              <p:spPr>
                <a:xfrm>
                  <a:off x="4713513" y="1723218"/>
                  <a:ext cx="615043" cy="644815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 smtClean="0"/>
                    <a:t>B</a:t>
                  </a:r>
                  <a:endParaRPr lang="en-US" sz="1600" dirty="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5" name="TextBox 34"/>
                    <p:cNvSpPr txBox="1"/>
                    <p:nvPr/>
                  </p:nvSpPr>
                  <p:spPr>
                    <a:xfrm>
                      <a:off x="4493078" y="2385215"/>
                      <a:ext cx="1143000" cy="43433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i="1" smtClean="0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/>
                                  <a:ea typeface="Cambria Math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/>
                              <a:ea typeface="Cambria Math"/>
                            </a:rPr>
                            <m:t>=0.</m:t>
                          </m:r>
                        </m:oMath>
                      </a14:m>
                      <a:r>
                        <a:rPr lang="en-US" sz="1600" dirty="0" smtClean="0"/>
                        <a:t>6</a:t>
                      </a:r>
                      <a:endParaRPr lang="en-US" sz="1600" dirty="0"/>
                    </a:p>
                  </p:txBody>
                </p:sp>
              </mc:Choice>
              <mc:Fallback xmlns="">
                <p:sp>
                  <p:nvSpPr>
                    <p:cNvPr id="14" name="TextBox 13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493078" y="2385215"/>
                      <a:ext cx="1143000" cy="369332"/>
                    </a:xfrm>
                    <a:prstGeom prst="rect">
                      <a:avLst/>
                    </a:prstGeom>
                    <a:blipFill rotWithShape="1">
                      <a:blip r:embed="rId3"/>
                      <a:stretch>
                        <a:fillRect t="-8197" b="-2459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11" name="Group 10"/>
              <p:cNvGrpSpPr/>
              <p:nvPr/>
            </p:nvGrpSpPr>
            <p:grpSpPr>
              <a:xfrm>
                <a:off x="2998963" y="2410764"/>
                <a:ext cx="1143000" cy="1118234"/>
                <a:chOff x="2959464" y="2849889"/>
                <a:chExt cx="1143000" cy="1118234"/>
              </a:xfrm>
            </p:grpSpPr>
            <p:sp>
              <p:nvSpPr>
                <p:cNvPr id="32" name="Oval 31"/>
                <p:cNvSpPr/>
                <p:nvPr/>
              </p:nvSpPr>
              <p:spPr>
                <a:xfrm>
                  <a:off x="3189513" y="2849889"/>
                  <a:ext cx="615043" cy="644815"/>
                </a:xfrm>
                <a:prstGeom prst="ellipse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 smtClean="0"/>
                    <a:t>C</a:t>
                  </a:r>
                  <a:endParaRPr lang="en-US" sz="1600" dirty="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3" name="TextBox 32"/>
                    <p:cNvSpPr txBox="1"/>
                    <p:nvPr/>
                  </p:nvSpPr>
                  <p:spPr>
                    <a:xfrm>
                      <a:off x="2959464" y="3533790"/>
                      <a:ext cx="1143000" cy="43433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i="1" smtClean="0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/>
                                  <a:ea typeface="Cambria Math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/>
                                  <a:ea typeface="Cambria Math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/>
                              <a:ea typeface="Cambria Math"/>
                            </a:rPr>
                            <m:t>=0.</m:t>
                          </m:r>
                        </m:oMath>
                      </a14:m>
                      <a:r>
                        <a:rPr lang="en-US" sz="1600" dirty="0" smtClean="0"/>
                        <a:t>7</a:t>
                      </a:r>
                      <a:endParaRPr lang="en-US" sz="1600" dirty="0"/>
                    </a:p>
                  </p:txBody>
                </p:sp>
              </mc:Choice>
              <mc:Fallback xmlns="">
                <p:sp>
                  <p:nvSpPr>
                    <p:cNvPr id="15" name="TextBox 14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959464" y="3533790"/>
                      <a:ext cx="1143000" cy="369332"/>
                    </a:xfrm>
                    <a:prstGeom prst="rect">
                      <a:avLst/>
                    </a:prstGeom>
                    <a:blipFill rotWithShape="1">
                      <a:blip r:embed="rId4"/>
                      <a:stretch>
                        <a:fillRect t="-8333" b="-2666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12" name="Group 11"/>
              <p:cNvGrpSpPr/>
              <p:nvPr/>
            </p:nvGrpSpPr>
            <p:grpSpPr>
              <a:xfrm>
                <a:off x="1556064" y="3048920"/>
                <a:ext cx="1143000" cy="1055210"/>
                <a:chOff x="1556064" y="3867704"/>
                <a:chExt cx="1143000" cy="1055210"/>
              </a:xfrm>
            </p:grpSpPr>
            <p:sp>
              <p:nvSpPr>
                <p:cNvPr id="30" name="Oval 29"/>
                <p:cNvSpPr/>
                <p:nvPr/>
              </p:nvSpPr>
              <p:spPr>
                <a:xfrm>
                  <a:off x="1741713" y="3867704"/>
                  <a:ext cx="615043" cy="644815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/>
                    <a:t>D</a:t>
                  </a: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1" name="TextBox 30"/>
                    <p:cNvSpPr txBox="1"/>
                    <p:nvPr/>
                  </p:nvSpPr>
                  <p:spPr>
                    <a:xfrm>
                      <a:off x="1556064" y="4488581"/>
                      <a:ext cx="1143000" cy="43433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1600" i="1" smtClean="0">
                                    <a:latin typeface="Cambria Math"/>
                                    <a:ea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/>
                                    <a:ea typeface="Cambria Math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/>
                                    <a:ea typeface="Cambria Math"/>
                                  </a:rPr>
                                  <m:t>4</m:t>
                                </m:r>
                              </m:sub>
                            </m:sSub>
                            <m:r>
                              <a:rPr lang="en-US" sz="1600" b="0" i="1" smtClean="0">
                                <a:latin typeface="Cambria Math"/>
                                <a:ea typeface="Cambria Math"/>
                              </a:rPr>
                              <m:t>=0.</m:t>
                            </m:r>
                            <m:r>
                              <a:rPr lang="en-US" sz="1600" b="0" i="0" smtClean="0">
                                <a:latin typeface="Cambria Math"/>
                                <a:ea typeface="Cambria Math"/>
                              </a:rPr>
                              <m:t>8</m:t>
                            </m:r>
                          </m:oMath>
                        </m:oMathPara>
                      </a14:m>
                      <a:endParaRPr lang="en-US" sz="1600" dirty="0"/>
                    </a:p>
                  </p:txBody>
                </p:sp>
              </mc:Choice>
              <mc:Fallback xmlns="">
                <p:sp>
                  <p:nvSpPr>
                    <p:cNvPr id="16" name="TextBox 15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556064" y="4488581"/>
                      <a:ext cx="1143000" cy="369332"/>
                    </a:xfrm>
                    <a:prstGeom prst="rect">
                      <a:avLst/>
                    </a:prstGeom>
                    <a:blipFill rotWithShape="1">
                      <a:blip r:embed="rId5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13" name="Group 12"/>
              <p:cNvGrpSpPr/>
              <p:nvPr/>
            </p:nvGrpSpPr>
            <p:grpSpPr>
              <a:xfrm>
                <a:off x="4449534" y="3055579"/>
                <a:ext cx="1143000" cy="1055210"/>
                <a:chOff x="4493078" y="3867704"/>
                <a:chExt cx="1143000" cy="1055210"/>
              </a:xfrm>
            </p:grpSpPr>
            <p:sp>
              <p:nvSpPr>
                <p:cNvPr id="28" name="Oval 27"/>
                <p:cNvSpPr/>
                <p:nvPr/>
              </p:nvSpPr>
              <p:spPr>
                <a:xfrm>
                  <a:off x="4713513" y="3867704"/>
                  <a:ext cx="615043" cy="644815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 smtClean="0"/>
                    <a:t>E</a:t>
                  </a:r>
                  <a:endParaRPr lang="en-US" sz="1600" dirty="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9" name="TextBox 28"/>
                    <p:cNvSpPr txBox="1"/>
                    <p:nvPr/>
                  </p:nvSpPr>
                  <p:spPr>
                    <a:xfrm>
                      <a:off x="4493078" y="4488581"/>
                      <a:ext cx="1143000" cy="43433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i="1" smtClean="0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/>
                                  <a:ea typeface="Cambria Math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/>
                                  <a:ea typeface="Cambria Math"/>
                                </a:rPr>
                                <m:t>5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/>
                              <a:ea typeface="Cambria Math"/>
                            </a:rPr>
                            <m:t>=0.</m:t>
                          </m:r>
                        </m:oMath>
                      </a14:m>
                      <a:r>
                        <a:rPr lang="en-US" sz="1600" dirty="0" smtClean="0"/>
                        <a:t>5</a:t>
                      </a:r>
                      <a:endParaRPr lang="en-US" sz="1600" dirty="0"/>
                    </a:p>
                  </p:txBody>
                </p:sp>
              </mc:Choice>
              <mc:Fallback xmlns="">
                <p:sp>
                  <p:nvSpPr>
                    <p:cNvPr id="17" name="TextBox 16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493078" y="4488581"/>
                      <a:ext cx="1143000" cy="369332"/>
                    </a:xfrm>
                    <a:prstGeom prst="rect">
                      <a:avLst/>
                    </a:prstGeom>
                    <a:blipFill rotWithShape="1">
                      <a:blip r:embed="rId6"/>
                      <a:stretch>
                        <a:fillRect t="-8197" b="-2459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14" name="Group 13"/>
              <p:cNvGrpSpPr/>
              <p:nvPr/>
            </p:nvGrpSpPr>
            <p:grpSpPr>
              <a:xfrm>
                <a:off x="1066258" y="4093753"/>
                <a:ext cx="2226129" cy="1493710"/>
                <a:chOff x="1012369" y="5348275"/>
                <a:chExt cx="2226129" cy="1493710"/>
              </a:xfrm>
            </p:grpSpPr>
            <p:cxnSp>
              <p:nvCxnSpPr>
                <p:cNvPr id="25" name="Straight Connector 24"/>
                <p:cNvCxnSpPr/>
                <p:nvPr/>
              </p:nvCxnSpPr>
              <p:spPr>
                <a:xfrm>
                  <a:off x="2695514" y="5348275"/>
                  <a:ext cx="0" cy="343941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6" name="TextBox 25"/>
                    <p:cNvSpPr txBox="1"/>
                    <p:nvPr/>
                  </p:nvSpPr>
                  <p:spPr>
                    <a:xfrm>
                      <a:off x="1012369" y="6054674"/>
                      <a:ext cx="2226129" cy="787311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accent1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m:rPr>
                                <m:sty m:val="p"/>
                              </m:rPr>
                              <a:rPr lang="en-US" sz="1600" b="0" i="0" smtClean="0">
                                <a:latin typeface="Cambria Math"/>
                              </a:rPr>
                              <m:t>MC</m:t>
                            </m:r>
                            <m:r>
                              <a:rPr lang="en-US" sz="1600" b="0" i="0" smtClean="0">
                                <a:latin typeface="Cambria Math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n-US" sz="1600" i="1">
                                    <a:latin typeface="Cambria Math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/>
                                      </a:rPr>
                                      <m:t>𝑊</m:t>
                                    </m:r>
                                    <m:r>
                                      <a:rPr lang="en-US" sz="1600" i="1">
                                        <a:latin typeface="Cambria Math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  <m:sup>
                                <m:r>
                                  <a:rPr lang="en-US" sz="1600" i="1">
                                    <a:latin typeface="Cambria Math"/>
                                  </a:rPr>
                                  <m:t>1</m:t>
                                </m:r>
                              </m:sup>
                            </m:sSup>
                            <m:r>
                              <a:rPr lang="en-US" sz="1600" b="0" i="1" smtClean="0">
                                <a:latin typeface="Cambria Math"/>
                              </a:rPr>
                              <m:t>)=0.864</m:t>
                            </m:r>
                          </m:oMath>
                        </m:oMathPara>
                      </a14:m>
                      <a:endParaRPr lang="en-US" sz="1600" dirty="0" smtClean="0"/>
                    </a:p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m:rPr>
                                <m:sty m:val="p"/>
                              </m:rPr>
                              <a:rPr lang="en-US" sz="1600" b="0" i="0" smtClean="0">
                                <a:latin typeface="Cambria Math"/>
                              </a:rPr>
                              <m:t>E</m:t>
                            </m:r>
                            <m:r>
                              <a:rPr lang="en-US" sz="1600" b="0" i="0" smtClean="0">
                                <a:latin typeface="Cambria Math"/>
                              </a:rPr>
                              <m:t>[</m:t>
                            </m:r>
                            <m:sSup>
                              <m:sSupPr>
                                <m:ctrlPr>
                                  <a:rPr lang="en-US" sz="1600" i="1">
                                    <a:latin typeface="Cambria Math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/>
                                      </a:rPr>
                                      <m:t>𝑊</m:t>
                                    </m:r>
                                    <m:r>
                                      <a:rPr lang="en-US" sz="1600" i="1">
                                        <a:latin typeface="Cambria Math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  <m:sup>
                                <m:r>
                                  <a:rPr lang="en-US" sz="1600" i="1">
                                    <a:latin typeface="Cambria Math"/>
                                  </a:rPr>
                                  <m:t>1</m:t>
                                </m:r>
                              </m:sup>
                            </m:sSup>
                            <m:r>
                              <a:rPr lang="en-US" sz="1600" b="0" i="1" smtClean="0">
                                <a:latin typeface="Cambria Math"/>
                              </a:rPr>
                              <m:t>]=2.46</m:t>
                            </m:r>
                          </m:oMath>
                        </m:oMathPara>
                      </a14:m>
                      <a:endParaRPr lang="en-US" sz="1600" dirty="0"/>
                    </a:p>
                  </p:txBody>
                </p:sp>
              </mc:Choice>
              <mc:Fallback xmlns="">
                <p:sp>
                  <p:nvSpPr>
                    <p:cNvPr id="20" name="TextBox 19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012369" y="6054673"/>
                      <a:ext cx="2226129" cy="678712"/>
                    </a:xfrm>
                    <a:prstGeom prst="rect">
                      <a:avLst/>
                    </a:prstGeom>
                    <a:blipFill rotWithShape="1">
                      <a:blip r:embed="rId7"/>
                      <a:stretch>
                        <a:fillRect b="-7965"/>
                      </a:stretch>
                    </a:blipFill>
                    <a:ln>
                      <a:solidFill>
                        <a:schemeClr val="accent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7" name="TextBox 26"/>
                    <p:cNvSpPr txBox="1"/>
                    <p:nvPr/>
                  </p:nvSpPr>
                  <p:spPr>
                    <a:xfrm>
                      <a:off x="1013790" y="5686115"/>
                      <a:ext cx="2224707" cy="453089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accent1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1600" b="0" i="1" smtClean="0">
                                    <a:latin typeface="Cambria Math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/>
                                      </a:rPr>
                                      <m:t>𝑊</m:t>
                                    </m:r>
                                    <m:r>
                                      <a:rPr lang="en-US" sz="1600" i="1">
                                        <a:latin typeface="Cambria Math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  <m:sup>
                                <m:r>
                                  <a:rPr lang="en-US" sz="1600" b="0" i="1" smtClean="0">
                                    <a:latin typeface="Cambria Math"/>
                                  </a:rPr>
                                  <m:t>1</m:t>
                                </m:r>
                              </m:sup>
                            </m:sSup>
                            <m:r>
                              <a:rPr lang="en-US" sz="1600" b="0" i="1" smtClean="0">
                                <a:latin typeface="Cambria Math"/>
                              </a:rPr>
                              <m:t>={</m:t>
                            </m:r>
                            <m:r>
                              <a:rPr lang="en-US" sz="1600" b="0" i="1" smtClean="0">
                                <a:latin typeface="Cambria Math"/>
                              </a:rPr>
                              <m:t>𝐴</m:t>
                            </m:r>
                            <m:r>
                              <a:rPr lang="en-US" sz="1600" b="0" i="1" smtClean="0">
                                <a:latin typeface="Cambria Math"/>
                              </a:rPr>
                              <m:t>,</m:t>
                            </m:r>
                            <m:r>
                              <a:rPr lang="en-US" sz="1600" b="0" i="1" smtClean="0">
                                <a:latin typeface="Cambria Math"/>
                              </a:rPr>
                              <m:t>𝐶</m:t>
                            </m:r>
                            <m:r>
                              <a:rPr lang="en-US" sz="1600" b="0" i="1" smtClean="0">
                                <a:latin typeface="Cambria Math"/>
                              </a:rPr>
                              <m:t>,</m:t>
                            </m:r>
                            <m:r>
                              <a:rPr lang="en-US" sz="1600" b="0" i="1" smtClean="0">
                                <a:latin typeface="Cambria Math"/>
                              </a:rPr>
                              <m:t>𝐷</m:t>
                            </m:r>
                            <m:r>
                              <a:rPr lang="en-US" sz="1600" b="0" i="1" smtClean="0">
                                <a:latin typeface="Cambria Math"/>
                              </a:rPr>
                              <m:t>}</m:t>
                            </m:r>
                          </m:oMath>
                        </m:oMathPara>
                      </a14:m>
                      <a:endParaRPr lang="en-US" sz="1600" dirty="0"/>
                    </a:p>
                  </p:txBody>
                </p:sp>
              </mc:Choice>
              <mc:Fallback xmlns="">
                <p:sp>
                  <p:nvSpPr>
                    <p:cNvPr id="21" name="TextBox 20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013790" y="5686115"/>
                      <a:ext cx="2224707" cy="385683"/>
                    </a:xfrm>
                    <a:prstGeom prst="rect">
                      <a:avLst/>
                    </a:prstGeom>
                    <a:blipFill rotWithShape="1">
                      <a:blip r:embed="rId8"/>
                      <a:stretch>
                        <a:fillRect b="-13846"/>
                      </a:stretch>
                    </a:blipFill>
                    <a:ln>
                      <a:solidFill>
                        <a:schemeClr val="accent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15" name="Group 14"/>
              <p:cNvGrpSpPr/>
              <p:nvPr/>
            </p:nvGrpSpPr>
            <p:grpSpPr>
              <a:xfrm>
                <a:off x="3738388" y="4100183"/>
                <a:ext cx="2226129" cy="1519031"/>
                <a:chOff x="3720192" y="5334000"/>
                <a:chExt cx="2226129" cy="1519031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2" name="TextBox 21"/>
                    <p:cNvSpPr txBox="1"/>
                    <p:nvPr/>
                  </p:nvSpPr>
                  <p:spPr>
                    <a:xfrm>
                      <a:off x="3720192" y="6064403"/>
                      <a:ext cx="2226129" cy="788628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accent1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m:rPr>
                                <m:sty m:val="p"/>
                              </m:rPr>
                              <a:rPr lang="en-US" sz="1600" b="0" i="0" smtClean="0">
                                <a:latin typeface="Cambria Math"/>
                              </a:rPr>
                              <m:t>MC</m:t>
                            </m:r>
                            <m:r>
                              <a:rPr lang="en-US" sz="1600" b="0" i="0" smtClean="0">
                                <a:latin typeface="Cambria Math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n-US" sz="1600" i="1">
                                    <a:latin typeface="Cambria Math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/>
                                      </a:rPr>
                                      <m:t>𝑊</m:t>
                                    </m:r>
                                    <m:r>
                                      <a:rPr lang="en-US" sz="1600" i="1">
                                        <a:latin typeface="Cambria Math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  <m:sup>
                                <m:r>
                                  <a:rPr lang="en-US" sz="1600" b="0" i="1" smtClean="0">
                                    <a:latin typeface="Cambria Math"/>
                                  </a:rPr>
                                  <m:t>3</m:t>
                                </m:r>
                              </m:sup>
                            </m:sSup>
                            <m:r>
                              <a:rPr lang="en-US" sz="1600" b="0" i="1" smtClean="0">
                                <a:latin typeface="Cambria Math"/>
                              </a:rPr>
                              <m:t>)=0.65</m:t>
                            </m:r>
                          </m:oMath>
                        </m:oMathPara>
                      </a14:m>
                      <a:endParaRPr lang="en-US" sz="1600" dirty="0" smtClean="0"/>
                    </a:p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m:rPr>
                                <m:sty m:val="p"/>
                              </m:rPr>
                              <a:rPr lang="en-US" sz="1600" b="0" i="0" smtClean="0">
                                <a:latin typeface="Cambria Math"/>
                              </a:rPr>
                              <m:t>E</m:t>
                            </m:r>
                            <m:r>
                              <a:rPr lang="en-US" sz="1600" b="0" i="0" smtClean="0">
                                <a:latin typeface="Cambria Math"/>
                              </a:rPr>
                              <m:t>[</m:t>
                            </m:r>
                            <m:sSup>
                              <m:sSupPr>
                                <m:ctrlPr>
                                  <a:rPr lang="en-US" sz="1600" i="1">
                                    <a:latin typeface="Cambria Math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/>
                                      </a:rPr>
                                      <m:t>𝑊</m:t>
                                    </m:r>
                                    <m:r>
                                      <a:rPr lang="en-US" sz="1600" i="1">
                                        <a:latin typeface="Cambria Math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  <m:sup>
                                <m:r>
                                  <a:rPr lang="en-US" sz="1600" b="0" i="1" smtClean="0">
                                    <a:latin typeface="Cambria Math"/>
                                  </a:rPr>
                                  <m:t>3</m:t>
                                </m:r>
                              </m:sup>
                            </m:sSup>
                            <m:r>
                              <a:rPr lang="en-US" sz="1600" b="0" i="1" smtClean="0">
                                <a:latin typeface="Cambria Math"/>
                              </a:rPr>
                              <m:t>]=2.</m:t>
                            </m:r>
                            <m:r>
                              <a:rPr lang="en-US" sz="1600" b="0" i="0" smtClean="0">
                                <a:latin typeface="Cambria Math"/>
                              </a:rPr>
                              <m:t>27</m:t>
                            </m:r>
                          </m:oMath>
                        </m:oMathPara>
                      </a14:m>
                      <a:endParaRPr lang="en-US" sz="1600" dirty="0"/>
                    </a:p>
                  </p:txBody>
                </p:sp>
              </mc:Choice>
              <mc:Fallback xmlns="">
                <p:sp>
                  <p:nvSpPr>
                    <p:cNvPr id="26" name="TextBox 25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720192" y="6064403"/>
                      <a:ext cx="2226129" cy="703782"/>
                    </a:xfrm>
                    <a:prstGeom prst="rect">
                      <a:avLst/>
                    </a:prstGeom>
                    <a:blipFill rotWithShape="1">
                      <a:blip r:embed="rId9"/>
                      <a:stretch>
                        <a:fillRect b="-4274"/>
                      </a:stretch>
                    </a:blipFill>
                    <a:ln>
                      <a:solidFill>
                        <a:schemeClr val="accent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23" name="Straight Connector 22"/>
                <p:cNvCxnSpPr/>
                <p:nvPr/>
              </p:nvCxnSpPr>
              <p:spPr>
                <a:xfrm>
                  <a:off x="4710792" y="5334000"/>
                  <a:ext cx="0" cy="31857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4" name="TextBox 23"/>
                    <p:cNvSpPr txBox="1"/>
                    <p:nvPr/>
                  </p:nvSpPr>
                  <p:spPr>
                    <a:xfrm>
                      <a:off x="3720192" y="5668412"/>
                      <a:ext cx="2226128" cy="453747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accent1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1600" b="0" i="1" smtClean="0">
                                    <a:latin typeface="Cambria Math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/>
                                      </a:rPr>
                                      <m:t>𝑊</m:t>
                                    </m:r>
                                    <m:r>
                                      <a:rPr lang="en-US" sz="1600" i="1">
                                        <a:latin typeface="Cambria Math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  <m:sup>
                                <m:r>
                                  <a:rPr lang="en-US" sz="1600" b="0" i="1" smtClean="0">
                                    <a:latin typeface="Cambria Math"/>
                                  </a:rPr>
                                  <m:t>3</m:t>
                                </m:r>
                              </m:sup>
                            </m:sSup>
                            <m:r>
                              <a:rPr lang="en-US" sz="1600" b="0" i="1" smtClean="0">
                                <a:latin typeface="Cambria Math"/>
                              </a:rPr>
                              <m:t>={</m:t>
                            </m:r>
                            <m:r>
                              <a:rPr lang="en-US" sz="1600" b="0" i="1" smtClean="0">
                                <a:latin typeface="Cambria Math"/>
                              </a:rPr>
                              <m:t>𝐵</m:t>
                            </m:r>
                            <m:r>
                              <a:rPr lang="en-US" sz="1600" b="0" i="1" smtClean="0">
                                <a:latin typeface="Cambria Math"/>
                              </a:rPr>
                              <m:t>,</m:t>
                            </m:r>
                            <m:r>
                              <a:rPr lang="en-US" sz="1600" b="0" i="1" smtClean="0">
                                <a:latin typeface="Cambria Math"/>
                              </a:rPr>
                              <m:t>𝐶</m:t>
                            </m:r>
                            <m:r>
                              <a:rPr lang="en-US" sz="1600" b="0" i="1" smtClean="0">
                                <a:latin typeface="Cambria Math"/>
                              </a:rPr>
                              <m:t>,</m:t>
                            </m:r>
                            <m:r>
                              <a:rPr lang="en-US" sz="1600" b="0" i="1" smtClean="0">
                                <a:latin typeface="Cambria Math"/>
                              </a:rPr>
                              <m:t>𝐸</m:t>
                            </m:r>
                            <m:r>
                              <a:rPr lang="en-US" sz="1600" b="0" i="1" smtClean="0">
                                <a:latin typeface="Cambria Math"/>
                              </a:rPr>
                              <m:t>}</m:t>
                            </m:r>
                          </m:oMath>
                        </m:oMathPara>
                      </a14:m>
                      <a:endParaRPr lang="en-US" sz="1600" dirty="0"/>
                    </a:p>
                  </p:txBody>
                </p:sp>
              </mc:Choice>
              <mc:Fallback xmlns="">
                <p:sp>
                  <p:nvSpPr>
                    <p:cNvPr id="28" name="TextBox 27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720192" y="5668413"/>
                      <a:ext cx="2226128" cy="386260"/>
                    </a:xfrm>
                    <a:prstGeom prst="rect">
                      <a:avLst/>
                    </a:prstGeom>
                    <a:blipFill rotWithShape="1">
                      <a:blip r:embed="rId10"/>
                      <a:stretch>
                        <a:fillRect b="-13846"/>
                      </a:stretch>
                    </a:blipFill>
                    <a:ln>
                      <a:solidFill>
                        <a:schemeClr val="accent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16" name="Rounded Rectangle 15"/>
              <p:cNvSpPr/>
              <p:nvPr/>
            </p:nvSpPr>
            <p:spPr>
              <a:xfrm rot="20688412">
                <a:off x="1157264" y="2244179"/>
                <a:ext cx="4961110" cy="870914"/>
              </a:xfrm>
              <a:prstGeom prst="roundRect">
                <a:avLst/>
              </a:prstGeom>
              <a:noFill/>
              <a:ln w="38100">
                <a:solidFill>
                  <a:srgbClr val="00B0F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grpSp>
            <p:nvGrpSpPr>
              <p:cNvPr id="17" name="Group 16"/>
              <p:cNvGrpSpPr/>
              <p:nvPr/>
            </p:nvGrpSpPr>
            <p:grpSpPr>
              <a:xfrm>
                <a:off x="3737492" y="43005"/>
                <a:ext cx="2226129" cy="1553017"/>
                <a:chOff x="3907970" y="-568870"/>
                <a:chExt cx="2226129" cy="1553017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9" name="TextBox 18"/>
                    <p:cNvSpPr txBox="1"/>
                    <p:nvPr/>
                  </p:nvSpPr>
                  <p:spPr>
                    <a:xfrm>
                      <a:off x="3907970" y="-182610"/>
                      <a:ext cx="2226129" cy="788627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accent1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m:rPr>
                                <m:sty m:val="p"/>
                              </m:rPr>
                              <a:rPr lang="en-US" sz="1600" b="0" i="0" smtClean="0">
                                <a:latin typeface="Cambria Math"/>
                              </a:rPr>
                              <m:t>MC</m:t>
                            </m:r>
                            <m:r>
                              <a:rPr lang="en-US" sz="1600" b="0" i="0" smtClean="0">
                                <a:latin typeface="Cambria Math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n-US" sz="1600" i="1">
                                    <a:latin typeface="Cambria Math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/>
                                      </a:rPr>
                                      <m:t>𝑊</m:t>
                                    </m:r>
                                    <m:r>
                                      <a:rPr lang="en-US" sz="1600" i="1">
                                        <a:latin typeface="Cambria Math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  <m:sup>
                                <m:r>
                                  <a:rPr lang="en-US" sz="1600" b="0" i="1" smtClean="0">
                                    <a:latin typeface="Cambria Math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1600" b="0" i="1" smtClean="0">
                                <a:latin typeface="Cambria Math"/>
                              </a:rPr>
                              <m:t>)=0.788</m:t>
                            </m:r>
                          </m:oMath>
                        </m:oMathPara>
                      </a14:m>
                      <a:endParaRPr lang="en-US" sz="1600" dirty="0" smtClean="0"/>
                    </a:p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m:rPr>
                                <m:sty m:val="p"/>
                              </m:rPr>
                              <a:rPr lang="en-US" sz="1600" b="0" i="0" smtClean="0">
                                <a:latin typeface="Cambria Math"/>
                              </a:rPr>
                              <m:t>E</m:t>
                            </m:r>
                            <m:r>
                              <a:rPr lang="en-US" sz="1600" b="0" i="0" smtClean="0">
                                <a:latin typeface="Cambria Math"/>
                              </a:rPr>
                              <m:t>[</m:t>
                            </m:r>
                            <m:sSup>
                              <m:sSupPr>
                                <m:ctrlPr>
                                  <a:rPr lang="en-US" sz="1600" i="1">
                                    <a:latin typeface="Cambria Math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/>
                                      </a:rPr>
                                      <m:t>𝑊</m:t>
                                    </m:r>
                                    <m:r>
                                      <a:rPr lang="en-US" sz="1600" i="1">
                                        <a:latin typeface="Cambria Math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  <m:sup>
                                <m:r>
                                  <a:rPr lang="en-US" sz="1600" b="0" i="1" smtClean="0">
                                    <a:latin typeface="Cambria Math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1600" b="0" i="1" smtClean="0">
                                <a:latin typeface="Cambria Math"/>
                              </a:rPr>
                              <m:t>]=2.36</m:t>
                            </m:r>
                          </m:oMath>
                        </m:oMathPara>
                      </a14:m>
                      <a:endParaRPr lang="en-US" sz="1600" dirty="0"/>
                    </a:p>
                  </p:txBody>
                </p:sp>
              </mc:Choice>
              <mc:Fallback xmlns="">
                <p:sp>
                  <p:nvSpPr>
                    <p:cNvPr id="35" name="TextBox 34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907970" y="-182610"/>
                      <a:ext cx="2226129" cy="703782"/>
                    </a:xfrm>
                    <a:prstGeom prst="rect">
                      <a:avLst/>
                    </a:prstGeom>
                    <a:blipFill rotWithShape="1">
                      <a:blip r:embed="rId11"/>
                      <a:stretch>
                        <a:fillRect b="-4274"/>
                      </a:stretch>
                    </a:blipFill>
                    <a:ln>
                      <a:solidFill>
                        <a:schemeClr val="accent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0" name="TextBox 19"/>
                    <p:cNvSpPr txBox="1"/>
                    <p:nvPr/>
                  </p:nvSpPr>
                  <p:spPr>
                    <a:xfrm>
                      <a:off x="3907970" y="-568870"/>
                      <a:ext cx="2226129" cy="453747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accent1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1600" b="0" i="1" smtClean="0">
                                    <a:latin typeface="Cambria Math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/>
                                      </a:rPr>
                                      <m:t>𝑊</m:t>
                                    </m:r>
                                    <m:r>
                                      <a:rPr lang="en-US" sz="1600" i="1">
                                        <a:latin typeface="Cambria Math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  <m:sup>
                                <m:r>
                                  <a:rPr lang="en-US" sz="1600" b="0" i="1" smtClean="0">
                                    <a:latin typeface="Cambria Math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1600" b="0" i="1" smtClean="0">
                                <a:latin typeface="Cambria Math"/>
                              </a:rPr>
                              <m:t>={</m:t>
                            </m:r>
                            <m:r>
                              <a:rPr lang="en-US" sz="1600" b="0" i="1" smtClean="0">
                                <a:latin typeface="Cambria Math"/>
                              </a:rPr>
                              <m:t>𝐵</m:t>
                            </m:r>
                            <m:r>
                              <a:rPr lang="en-US" sz="1600" b="0" i="1" smtClean="0">
                                <a:latin typeface="Cambria Math"/>
                              </a:rPr>
                              <m:t>,</m:t>
                            </m:r>
                            <m:r>
                              <a:rPr lang="en-US" sz="1600" b="0" i="1" smtClean="0">
                                <a:latin typeface="Cambria Math"/>
                              </a:rPr>
                              <m:t>𝐶</m:t>
                            </m:r>
                            <m:r>
                              <a:rPr lang="en-US" sz="1600" b="0" i="1" smtClean="0">
                                <a:latin typeface="Cambria Math"/>
                              </a:rPr>
                              <m:t>,</m:t>
                            </m:r>
                            <m:r>
                              <a:rPr lang="en-US" sz="1600" b="0" i="1" smtClean="0">
                                <a:latin typeface="Cambria Math"/>
                              </a:rPr>
                              <m:t>𝐷</m:t>
                            </m:r>
                            <m:r>
                              <a:rPr lang="en-US" sz="1600" b="0" i="1" smtClean="0">
                                <a:latin typeface="Cambria Math"/>
                              </a:rPr>
                              <m:t>}</m:t>
                            </m:r>
                          </m:oMath>
                        </m:oMathPara>
                      </a14:m>
                      <a:endParaRPr lang="en-US" sz="1600" dirty="0"/>
                    </a:p>
                  </p:txBody>
                </p:sp>
              </mc:Choice>
              <mc:Fallback xmlns="">
                <p:sp>
                  <p:nvSpPr>
                    <p:cNvPr id="23" name="TextBox 22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907970" y="-568870"/>
                      <a:ext cx="2226129" cy="386260"/>
                    </a:xfrm>
                    <a:prstGeom prst="rect">
                      <a:avLst/>
                    </a:prstGeom>
                    <a:blipFill rotWithShape="1">
                      <a:blip r:embed="rId12"/>
                      <a:stretch>
                        <a:fillRect b="-12121"/>
                      </a:stretch>
                    </a:blipFill>
                    <a:ln>
                      <a:solidFill>
                        <a:schemeClr val="accent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21" name="Straight Connector 20"/>
                <p:cNvCxnSpPr>
                  <a:stCxn id="19" idx="2"/>
                </p:cNvCxnSpPr>
                <p:nvPr/>
              </p:nvCxnSpPr>
              <p:spPr>
                <a:xfrm>
                  <a:off x="5021035" y="606017"/>
                  <a:ext cx="895" cy="37813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Parallelogram 17"/>
                  <p:cNvSpPr/>
                  <p:nvPr/>
                </p:nvSpPr>
                <p:spPr>
                  <a:xfrm>
                    <a:off x="717916" y="109851"/>
                    <a:ext cx="2574471" cy="481521"/>
                  </a:xfrm>
                  <a:prstGeom prst="parallelogram">
                    <a:avLst/>
                  </a:prstGeom>
                  <a:solidFill>
                    <a:schemeClr val="tx1">
                      <a:lumMod val="6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>
                        <a:solidFill>
                          <a:schemeClr val="tx1"/>
                        </a:solidFill>
                      </a:rPr>
                      <a:t>Threshold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  <m:t>1</m:t>
                            </m:r>
                          </m:sub>
                        </m:sSub>
                      </m:oMath>
                    </a14:m>
                    <a:r>
                      <a:rPr lang="en-US" sz="1600" dirty="0" smtClean="0">
                        <a:solidFill>
                          <a:schemeClr val="tx1"/>
                        </a:solidFill>
                      </a:rPr>
                      <a:t> = 0.75</a:t>
                    </a:r>
                    <a:endParaRPr lang="en-US" sz="16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8" name="Parallelogram 17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17916" y="109851"/>
                    <a:ext cx="2574471" cy="481521"/>
                  </a:xfrm>
                  <a:prstGeom prst="parallelogram">
                    <a:avLst/>
                  </a:prstGeom>
                  <a:blipFill rotWithShape="1">
                    <a:blip r:embed="rId13"/>
                    <a:stretch>
                      <a:fillRect t="-7692" b="-28846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Parallelogram 5"/>
                <p:cNvSpPr/>
                <p:nvPr/>
              </p:nvSpPr>
              <p:spPr>
                <a:xfrm>
                  <a:off x="654541" y="593319"/>
                  <a:ext cx="2574471" cy="481521"/>
                </a:xfrm>
                <a:prstGeom prst="parallelogram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 smtClean="0">
                      <a:solidFill>
                        <a:schemeClr val="tx1"/>
                      </a:solidFill>
                    </a:rPr>
                    <a:t>Threshold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</a:rPr>
                            <m:t>𝜃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</a:rPr>
                            <m:t>2</m:t>
                          </m:r>
                        </m:sub>
                      </m:sSub>
                    </m:oMath>
                  </a14:m>
                  <a:r>
                    <a:rPr lang="en-US" sz="1600" dirty="0" smtClean="0">
                      <a:solidFill>
                        <a:schemeClr val="tx1"/>
                      </a:solidFill>
                    </a:rPr>
                    <a:t>= 0.82</a:t>
                  </a:r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" name="Parallelogram 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4541" y="593319"/>
                  <a:ext cx="2574471" cy="481521"/>
                </a:xfrm>
                <a:prstGeom prst="parallelogram">
                  <a:avLst/>
                </a:prstGeom>
                <a:blipFill rotWithShape="1">
                  <a:blip r:embed="rId14"/>
                  <a:stretch>
                    <a:fillRect t="-9615" b="-2692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8" name="TextBox 37"/>
          <p:cNvSpPr txBox="1"/>
          <p:nvPr/>
        </p:nvSpPr>
        <p:spPr>
          <a:xfrm>
            <a:off x="457200" y="5233915"/>
            <a:ext cx="8458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2400" dirty="0" smtClean="0"/>
              <a:t>If we choose {A,C,D},  the MC is 0.864 based on Majority Voting</a:t>
            </a:r>
          </a:p>
          <a:p>
            <a:pPr marL="342900" indent="-342900">
              <a:buFontTx/>
              <a:buChar char="-"/>
            </a:pPr>
            <a:r>
              <a:rPr lang="en-US" sz="2400" dirty="0" smtClean="0"/>
              <a:t>The Cost is ?</a:t>
            </a:r>
          </a:p>
        </p:txBody>
      </p:sp>
    </p:spTree>
    <p:extLst>
      <p:ext uri="{BB962C8B-B14F-4D97-AF65-F5344CB8AC3E}">
        <p14:creationId xmlns:p14="http://schemas.microsoft.com/office/powerpoint/2010/main" val="3090371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Example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371600"/>
            <a:ext cx="6320741" cy="340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76200" y="5233915"/>
                <a:ext cx="8839200" cy="8224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/>
                          </a:rPr>
                          <m:t>𝐶𝑜𝑠𝑡</m:t>
                        </m:r>
                      </m:e>
                    </m:d>
                    <m:r>
                      <a:rPr lang="en-US" sz="2400" b="0" i="1" smtClean="0">
                        <a:latin typeface="Cambria Math"/>
                      </a:rPr>
                      <m:t>=2.46=3</m:t>
                    </m:r>
                    <m:r>
                      <a:rPr lang="en-US" sz="2400" b="0" i="1" smtClean="0">
                        <a:latin typeface="Cambria Math"/>
                        <a:ea typeface="Cambria Math"/>
                      </a:rPr>
                      <m:t>∙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2400" b="0" i="1" smtClean="0">
                            <a:latin typeface="Cambria Math"/>
                            <a:ea typeface="Cambria Math"/>
                          </a:rPr>
                        </m:ctrlPr>
                      </m:naryPr>
                      <m:sub/>
                      <m:sup/>
                      <m:e>
                        <m:d>
                          <m:dPr>
                            <m:ctrlPr>
                              <a:rPr lang="en-US" sz="2400" b="0" i="1" smtClean="0">
                                <a:latin typeface="Cambria Math"/>
                                <a:ea typeface="Cambria Math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/>
                                <a:ea typeface="Cambria Math"/>
                              </a:rPr>
                              <m:t>𝑃𝑟𝑜𝑏</m:t>
                            </m:r>
                            <m:r>
                              <a:rPr lang="en-US" sz="2400" b="0" i="1" smtClean="0">
                                <a:latin typeface="Cambria Math"/>
                                <a:ea typeface="Cambria Math"/>
                              </a:rPr>
                              <m:t>. </m:t>
                            </m:r>
                            <m:r>
                              <a:rPr lang="en-US" sz="2400" b="0" i="1" smtClean="0">
                                <a:latin typeface="Cambria Math"/>
                                <a:ea typeface="Cambria Math"/>
                              </a:rPr>
                              <m:t>𝑜𝑓</m:t>
                            </m:r>
                            <m:r>
                              <a:rPr lang="en-US" sz="2400" b="0" i="1" smtClean="0">
                                <a:latin typeface="Cambria Math"/>
                                <a:ea typeface="Cambria Math"/>
                              </a:rPr>
                              <m:t> </m:t>
                            </m:r>
                            <m:r>
                              <a:rPr lang="en-US" sz="2400" b="0" i="1" smtClean="0">
                                <a:latin typeface="Cambria Math"/>
                                <a:ea typeface="Cambria Math"/>
                              </a:rPr>
                              <m:t>𝐶𝑎𝑠𝑒</m:t>
                            </m:r>
                            <m:r>
                              <a:rPr lang="en-US" sz="2400" b="0" i="1" smtClean="0">
                                <a:latin typeface="Cambria Math"/>
                                <a:ea typeface="Cambria Math"/>
                              </a:rPr>
                              <m:t> 1 </m:t>
                            </m:r>
                            <m:r>
                              <a:rPr lang="en-US" sz="2400" b="0" i="1" smtClean="0">
                                <a:latin typeface="Cambria Math"/>
                                <a:ea typeface="Cambria Math"/>
                              </a:rPr>
                              <m:t>𝑎𝑛𝑑</m:t>
                            </m:r>
                            <m:r>
                              <a:rPr lang="en-US" sz="2400" b="0" i="1" smtClean="0">
                                <a:latin typeface="Cambria Math"/>
                                <a:ea typeface="Cambria Math"/>
                              </a:rPr>
                              <m:t> 8</m:t>
                            </m:r>
                          </m:e>
                        </m:d>
                        <m:r>
                          <a:rPr lang="en-US" sz="2400" b="0" i="1" smtClean="0">
                            <a:latin typeface="Cambria Math"/>
                            <a:ea typeface="Cambria Math"/>
                          </a:rPr>
                          <m:t>+2∙</m:t>
                        </m:r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en-US" sz="2400" b="0" i="1" smtClean="0">
                                <a:latin typeface="Cambria Math"/>
                                <a:ea typeface="Cambria Math"/>
                              </a:rPr>
                            </m:ctrlPr>
                          </m:naryPr>
                          <m:sub/>
                          <m:sup/>
                          <m:e>
                            <m:r>
                              <a:rPr lang="en-US" sz="2400" b="0" i="1" smtClean="0">
                                <a:latin typeface="Cambria Math"/>
                                <a:ea typeface="Cambria Math"/>
                              </a:rPr>
                              <m:t>(</m:t>
                            </m:r>
                            <m:r>
                              <a:rPr lang="en-US" sz="2400" b="0" i="1" smtClean="0">
                                <a:latin typeface="Cambria Math"/>
                                <a:ea typeface="Cambria Math"/>
                              </a:rPr>
                              <m:t>𝑃𝑟𝑜𝑏</m:t>
                            </m:r>
                            <m:r>
                              <a:rPr lang="en-US" sz="2400" b="0" i="1" smtClean="0">
                                <a:latin typeface="Cambria Math"/>
                                <a:ea typeface="Cambria Math"/>
                              </a:rPr>
                              <m:t>. </m:t>
                            </m:r>
                            <m:r>
                              <a:rPr lang="en-US" sz="2400" b="0" i="1" smtClean="0">
                                <a:latin typeface="Cambria Math"/>
                                <a:ea typeface="Cambria Math"/>
                              </a:rPr>
                              <m:t>𝑜𝑓</m:t>
                            </m:r>
                            <m:r>
                              <a:rPr lang="en-US" sz="2400" b="0" i="1" smtClean="0">
                                <a:latin typeface="Cambria Math"/>
                                <a:ea typeface="Cambria Math"/>
                              </a:rPr>
                              <m:t> </m:t>
                            </m:r>
                            <m:r>
                              <a:rPr lang="en-US" sz="2400" b="0" i="1" smtClean="0">
                                <a:latin typeface="Cambria Math"/>
                                <a:ea typeface="Cambria Math"/>
                              </a:rPr>
                              <m:t>𝐶𝑎𝑠𝑒</m:t>
                            </m:r>
                            <m:r>
                              <a:rPr lang="en-US" sz="2400" b="0" i="1" smtClean="0">
                                <a:latin typeface="Cambria Math"/>
                                <a:ea typeface="Cambria Math"/>
                              </a:rPr>
                              <m:t> 2 </m:t>
                            </m:r>
                            <m:r>
                              <a:rPr lang="en-US" sz="2400" b="0" i="1" smtClean="0">
                                <a:latin typeface="Cambria Math"/>
                                <a:ea typeface="Cambria Math"/>
                              </a:rPr>
                              <m:t>𝑡𝑜</m:t>
                            </m:r>
                            <m:r>
                              <a:rPr lang="en-US" sz="2400" b="0" i="1" smtClean="0">
                                <a:latin typeface="Cambria Math"/>
                                <a:ea typeface="Cambria Math"/>
                              </a:rPr>
                              <m:t> 7)</m:t>
                            </m:r>
                          </m:e>
                        </m:nary>
                      </m:e>
                    </m:nary>
                  </m:oMath>
                </a14:m>
                <a:endParaRPr lang="en-US" sz="2400" dirty="0" smtClean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" y="5233915"/>
                <a:ext cx="8839200" cy="822469"/>
              </a:xfrm>
              <a:prstGeom prst="rect">
                <a:avLst/>
              </a:prstGeom>
              <a:blipFill rotWithShape="1">
                <a:blip r:embed="rId3"/>
                <a:stretch>
                  <a:fillRect l="-1034" t="-28889" b="-1103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02255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Example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489410" y="1271340"/>
            <a:ext cx="6197548" cy="3708104"/>
            <a:chOff x="457200" y="43005"/>
            <a:chExt cx="6095999" cy="5576209"/>
          </a:xfrm>
        </p:grpSpPr>
        <p:grpSp>
          <p:nvGrpSpPr>
            <p:cNvPr id="5" name="Group 4"/>
            <p:cNvGrpSpPr/>
            <p:nvPr/>
          </p:nvGrpSpPr>
          <p:grpSpPr>
            <a:xfrm>
              <a:off x="457200" y="43005"/>
              <a:ext cx="6095999" cy="5576209"/>
              <a:chOff x="457200" y="43005"/>
              <a:chExt cx="6095999" cy="5576209"/>
            </a:xfrm>
          </p:grpSpPr>
          <p:sp>
            <p:nvSpPr>
              <p:cNvPr id="7" name="Oval 6"/>
              <p:cNvSpPr/>
              <p:nvPr/>
            </p:nvSpPr>
            <p:spPr>
              <a:xfrm>
                <a:off x="457200" y="1524000"/>
                <a:ext cx="3818164" cy="2590800"/>
              </a:xfrm>
              <a:prstGeom prst="ellipse">
                <a:avLst/>
              </a:prstGeom>
              <a:noFill/>
              <a:ln w="38100"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8" name="Oval 7"/>
              <p:cNvSpPr/>
              <p:nvPr/>
            </p:nvSpPr>
            <p:spPr>
              <a:xfrm>
                <a:off x="2696934" y="1523999"/>
                <a:ext cx="3856265" cy="2590801"/>
              </a:xfrm>
              <a:prstGeom prst="ellipse">
                <a:avLst/>
              </a:prstGeom>
              <a:noFill/>
              <a:ln w="38100">
                <a:solidFill>
                  <a:schemeClr val="accent2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grpSp>
            <p:nvGrpSpPr>
              <p:cNvPr id="9" name="Group 8"/>
              <p:cNvGrpSpPr/>
              <p:nvPr/>
            </p:nvGrpSpPr>
            <p:grpSpPr>
              <a:xfrm>
                <a:off x="1477735" y="1723218"/>
                <a:ext cx="1143000" cy="1096330"/>
                <a:chOff x="1477735" y="1723218"/>
                <a:chExt cx="1143000" cy="1096330"/>
              </a:xfrm>
            </p:grpSpPr>
            <p:sp>
              <p:nvSpPr>
                <p:cNvPr id="36" name="Oval 35"/>
                <p:cNvSpPr/>
                <p:nvPr/>
              </p:nvSpPr>
              <p:spPr>
                <a:xfrm>
                  <a:off x="1741713" y="1723218"/>
                  <a:ext cx="615043" cy="644815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 smtClean="0"/>
                    <a:t>A</a:t>
                  </a:r>
                  <a:endParaRPr lang="en-US" sz="1600" dirty="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7" name="TextBox 36"/>
                    <p:cNvSpPr txBox="1"/>
                    <p:nvPr/>
                  </p:nvSpPr>
                  <p:spPr>
                    <a:xfrm>
                      <a:off x="1477735" y="2385215"/>
                      <a:ext cx="1143000" cy="43433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i="1" smtClean="0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/>
                                  <a:ea typeface="Cambria Math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/>
                                  <a:ea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/>
                              <a:ea typeface="Cambria Math"/>
                            </a:rPr>
                            <m:t>=0.</m:t>
                          </m:r>
                        </m:oMath>
                      </a14:m>
                      <a:r>
                        <a:rPr lang="en-US" sz="1600" dirty="0" smtClean="0"/>
                        <a:t>8</a:t>
                      </a:r>
                      <a:endParaRPr lang="en-US" sz="1600" dirty="0"/>
                    </a:p>
                  </p:txBody>
                </p:sp>
              </mc:Choice>
              <mc:Fallback xmlns="">
                <p:sp>
                  <p:nvSpPr>
                    <p:cNvPr id="13" name="TextBox 12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477735" y="2385215"/>
                      <a:ext cx="1143000" cy="369332"/>
                    </a:xfrm>
                    <a:prstGeom prst="rect">
                      <a:avLst/>
                    </a:prstGeom>
                    <a:blipFill rotWithShape="1">
                      <a:blip r:embed="rId2"/>
                      <a:stretch>
                        <a:fillRect t="-8197" b="-2459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10" name="Group 9"/>
              <p:cNvGrpSpPr/>
              <p:nvPr/>
            </p:nvGrpSpPr>
            <p:grpSpPr>
              <a:xfrm>
                <a:off x="4493078" y="1723218"/>
                <a:ext cx="1143000" cy="1096330"/>
                <a:chOff x="4493078" y="1723218"/>
                <a:chExt cx="1143000" cy="1096330"/>
              </a:xfrm>
            </p:grpSpPr>
            <p:sp>
              <p:nvSpPr>
                <p:cNvPr id="34" name="Oval 33"/>
                <p:cNvSpPr/>
                <p:nvPr/>
              </p:nvSpPr>
              <p:spPr>
                <a:xfrm>
                  <a:off x="4713513" y="1723218"/>
                  <a:ext cx="615043" cy="644815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 smtClean="0"/>
                    <a:t>B</a:t>
                  </a:r>
                  <a:endParaRPr lang="en-US" sz="1600" dirty="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5" name="TextBox 34"/>
                    <p:cNvSpPr txBox="1"/>
                    <p:nvPr/>
                  </p:nvSpPr>
                  <p:spPr>
                    <a:xfrm>
                      <a:off x="4493078" y="2385215"/>
                      <a:ext cx="1143000" cy="43433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i="1" smtClean="0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/>
                                  <a:ea typeface="Cambria Math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/>
                              <a:ea typeface="Cambria Math"/>
                            </a:rPr>
                            <m:t>=0.</m:t>
                          </m:r>
                        </m:oMath>
                      </a14:m>
                      <a:r>
                        <a:rPr lang="en-US" sz="1600" dirty="0" smtClean="0"/>
                        <a:t>6</a:t>
                      </a:r>
                      <a:endParaRPr lang="en-US" sz="1600" dirty="0"/>
                    </a:p>
                  </p:txBody>
                </p:sp>
              </mc:Choice>
              <mc:Fallback xmlns="">
                <p:sp>
                  <p:nvSpPr>
                    <p:cNvPr id="14" name="TextBox 13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493078" y="2385215"/>
                      <a:ext cx="1143000" cy="369332"/>
                    </a:xfrm>
                    <a:prstGeom prst="rect">
                      <a:avLst/>
                    </a:prstGeom>
                    <a:blipFill rotWithShape="1">
                      <a:blip r:embed="rId3"/>
                      <a:stretch>
                        <a:fillRect t="-8197" b="-2459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11" name="Group 10"/>
              <p:cNvGrpSpPr/>
              <p:nvPr/>
            </p:nvGrpSpPr>
            <p:grpSpPr>
              <a:xfrm>
                <a:off x="2998963" y="2410764"/>
                <a:ext cx="1143000" cy="1118234"/>
                <a:chOff x="2959464" y="2849889"/>
                <a:chExt cx="1143000" cy="1118234"/>
              </a:xfrm>
            </p:grpSpPr>
            <p:sp>
              <p:nvSpPr>
                <p:cNvPr id="32" name="Oval 31"/>
                <p:cNvSpPr/>
                <p:nvPr/>
              </p:nvSpPr>
              <p:spPr>
                <a:xfrm>
                  <a:off x="3189513" y="2849889"/>
                  <a:ext cx="615043" cy="644815"/>
                </a:xfrm>
                <a:prstGeom prst="ellipse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 smtClean="0"/>
                    <a:t>C</a:t>
                  </a:r>
                  <a:endParaRPr lang="en-US" sz="1600" dirty="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3" name="TextBox 32"/>
                    <p:cNvSpPr txBox="1"/>
                    <p:nvPr/>
                  </p:nvSpPr>
                  <p:spPr>
                    <a:xfrm>
                      <a:off x="2959464" y="3533790"/>
                      <a:ext cx="1143000" cy="43433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i="1" smtClean="0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/>
                                  <a:ea typeface="Cambria Math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/>
                                  <a:ea typeface="Cambria Math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/>
                              <a:ea typeface="Cambria Math"/>
                            </a:rPr>
                            <m:t>=0.</m:t>
                          </m:r>
                        </m:oMath>
                      </a14:m>
                      <a:r>
                        <a:rPr lang="en-US" sz="1600" dirty="0" smtClean="0"/>
                        <a:t>7</a:t>
                      </a:r>
                      <a:endParaRPr lang="en-US" sz="1600" dirty="0"/>
                    </a:p>
                  </p:txBody>
                </p:sp>
              </mc:Choice>
              <mc:Fallback xmlns="">
                <p:sp>
                  <p:nvSpPr>
                    <p:cNvPr id="15" name="TextBox 14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959464" y="3533790"/>
                      <a:ext cx="1143000" cy="369332"/>
                    </a:xfrm>
                    <a:prstGeom prst="rect">
                      <a:avLst/>
                    </a:prstGeom>
                    <a:blipFill rotWithShape="1">
                      <a:blip r:embed="rId4"/>
                      <a:stretch>
                        <a:fillRect t="-8333" b="-2666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12" name="Group 11"/>
              <p:cNvGrpSpPr/>
              <p:nvPr/>
            </p:nvGrpSpPr>
            <p:grpSpPr>
              <a:xfrm>
                <a:off x="1556064" y="3048920"/>
                <a:ext cx="1143000" cy="1055210"/>
                <a:chOff x="1556064" y="3867704"/>
                <a:chExt cx="1143000" cy="1055210"/>
              </a:xfrm>
            </p:grpSpPr>
            <p:sp>
              <p:nvSpPr>
                <p:cNvPr id="30" name="Oval 29"/>
                <p:cNvSpPr/>
                <p:nvPr/>
              </p:nvSpPr>
              <p:spPr>
                <a:xfrm>
                  <a:off x="1741713" y="3867704"/>
                  <a:ext cx="615043" cy="644815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/>
                    <a:t>D</a:t>
                  </a: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1" name="TextBox 30"/>
                    <p:cNvSpPr txBox="1"/>
                    <p:nvPr/>
                  </p:nvSpPr>
                  <p:spPr>
                    <a:xfrm>
                      <a:off x="1556064" y="4488581"/>
                      <a:ext cx="1143000" cy="43433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1600" i="1" smtClean="0">
                                    <a:latin typeface="Cambria Math"/>
                                    <a:ea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/>
                                    <a:ea typeface="Cambria Math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/>
                                    <a:ea typeface="Cambria Math"/>
                                  </a:rPr>
                                  <m:t>4</m:t>
                                </m:r>
                              </m:sub>
                            </m:sSub>
                            <m:r>
                              <a:rPr lang="en-US" sz="1600" b="0" i="1" smtClean="0">
                                <a:latin typeface="Cambria Math"/>
                                <a:ea typeface="Cambria Math"/>
                              </a:rPr>
                              <m:t>=0.</m:t>
                            </m:r>
                            <m:r>
                              <a:rPr lang="en-US" sz="1600" b="0" i="0" smtClean="0">
                                <a:latin typeface="Cambria Math"/>
                                <a:ea typeface="Cambria Math"/>
                              </a:rPr>
                              <m:t>8</m:t>
                            </m:r>
                          </m:oMath>
                        </m:oMathPara>
                      </a14:m>
                      <a:endParaRPr lang="en-US" sz="1600" dirty="0"/>
                    </a:p>
                  </p:txBody>
                </p:sp>
              </mc:Choice>
              <mc:Fallback xmlns="">
                <p:sp>
                  <p:nvSpPr>
                    <p:cNvPr id="16" name="TextBox 15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556064" y="4488581"/>
                      <a:ext cx="1143000" cy="369332"/>
                    </a:xfrm>
                    <a:prstGeom prst="rect">
                      <a:avLst/>
                    </a:prstGeom>
                    <a:blipFill rotWithShape="1">
                      <a:blip r:embed="rId5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13" name="Group 12"/>
              <p:cNvGrpSpPr/>
              <p:nvPr/>
            </p:nvGrpSpPr>
            <p:grpSpPr>
              <a:xfrm>
                <a:off x="4449534" y="3055579"/>
                <a:ext cx="1143000" cy="1055210"/>
                <a:chOff x="4493078" y="3867704"/>
                <a:chExt cx="1143000" cy="1055210"/>
              </a:xfrm>
            </p:grpSpPr>
            <p:sp>
              <p:nvSpPr>
                <p:cNvPr id="28" name="Oval 27"/>
                <p:cNvSpPr/>
                <p:nvPr/>
              </p:nvSpPr>
              <p:spPr>
                <a:xfrm>
                  <a:off x="4713513" y="3867704"/>
                  <a:ext cx="615043" cy="644815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 smtClean="0"/>
                    <a:t>E</a:t>
                  </a:r>
                  <a:endParaRPr lang="en-US" sz="1600" dirty="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9" name="TextBox 28"/>
                    <p:cNvSpPr txBox="1"/>
                    <p:nvPr/>
                  </p:nvSpPr>
                  <p:spPr>
                    <a:xfrm>
                      <a:off x="4493078" y="4488581"/>
                      <a:ext cx="1143000" cy="43433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i="1" smtClean="0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/>
                                  <a:ea typeface="Cambria Math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/>
                                  <a:ea typeface="Cambria Math"/>
                                </a:rPr>
                                <m:t>5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/>
                              <a:ea typeface="Cambria Math"/>
                            </a:rPr>
                            <m:t>=0.</m:t>
                          </m:r>
                        </m:oMath>
                      </a14:m>
                      <a:r>
                        <a:rPr lang="en-US" sz="1600" dirty="0" smtClean="0"/>
                        <a:t>5</a:t>
                      </a:r>
                      <a:endParaRPr lang="en-US" sz="1600" dirty="0"/>
                    </a:p>
                  </p:txBody>
                </p:sp>
              </mc:Choice>
              <mc:Fallback xmlns="">
                <p:sp>
                  <p:nvSpPr>
                    <p:cNvPr id="17" name="TextBox 16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493078" y="4488581"/>
                      <a:ext cx="1143000" cy="369332"/>
                    </a:xfrm>
                    <a:prstGeom prst="rect">
                      <a:avLst/>
                    </a:prstGeom>
                    <a:blipFill rotWithShape="1">
                      <a:blip r:embed="rId6"/>
                      <a:stretch>
                        <a:fillRect t="-8197" b="-2459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14" name="Group 13"/>
              <p:cNvGrpSpPr/>
              <p:nvPr/>
            </p:nvGrpSpPr>
            <p:grpSpPr>
              <a:xfrm>
                <a:off x="1066258" y="4093753"/>
                <a:ext cx="2226129" cy="1493710"/>
                <a:chOff x="1012369" y="5348275"/>
                <a:chExt cx="2226129" cy="1493710"/>
              </a:xfrm>
            </p:grpSpPr>
            <p:cxnSp>
              <p:nvCxnSpPr>
                <p:cNvPr id="25" name="Straight Connector 24"/>
                <p:cNvCxnSpPr/>
                <p:nvPr/>
              </p:nvCxnSpPr>
              <p:spPr>
                <a:xfrm>
                  <a:off x="2695514" y="5348275"/>
                  <a:ext cx="0" cy="343941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6" name="TextBox 25"/>
                    <p:cNvSpPr txBox="1"/>
                    <p:nvPr/>
                  </p:nvSpPr>
                  <p:spPr>
                    <a:xfrm>
                      <a:off x="1012369" y="6054674"/>
                      <a:ext cx="2226129" cy="787311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accent1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m:rPr>
                                <m:sty m:val="p"/>
                              </m:rPr>
                              <a:rPr lang="en-US" sz="1600" b="0" i="0" smtClean="0">
                                <a:latin typeface="Cambria Math"/>
                              </a:rPr>
                              <m:t>MC</m:t>
                            </m:r>
                            <m:r>
                              <a:rPr lang="en-US" sz="1600" b="0" i="0" smtClean="0">
                                <a:latin typeface="Cambria Math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n-US" sz="1600" i="1">
                                    <a:latin typeface="Cambria Math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/>
                                      </a:rPr>
                                      <m:t>𝑊</m:t>
                                    </m:r>
                                    <m:r>
                                      <a:rPr lang="en-US" sz="1600" i="1">
                                        <a:latin typeface="Cambria Math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  <m:sup>
                                <m:r>
                                  <a:rPr lang="en-US" sz="1600" i="1">
                                    <a:latin typeface="Cambria Math"/>
                                  </a:rPr>
                                  <m:t>1</m:t>
                                </m:r>
                              </m:sup>
                            </m:sSup>
                            <m:r>
                              <a:rPr lang="en-US" sz="1600" b="0" i="1" smtClean="0">
                                <a:latin typeface="Cambria Math"/>
                              </a:rPr>
                              <m:t>)=0.864</m:t>
                            </m:r>
                          </m:oMath>
                        </m:oMathPara>
                      </a14:m>
                      <a:endParaRPr lang="en-US" sz="1600" dirty="0" smtClean="0"/>
                    </a:p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m:rPr>
                                <m:sty m:val="p"/>
                              </m:rPr>
                              <a:rPr lang="en-US" sz="1600" b="0" i="0" smtClean="0">
                                <a:latin typeface="Cambria Math"/>
                              </a:rPr>
                              <m:t>E</m:t>
                            </m:r>
                            <m:r>
                              <a:rPr lang="en-US" sz="1600" b="0" i="0" smtClean="0">
                                <a:latin typeface="Cambria Math"/>
                              </a:rPr>
                              <m:t>[</m:t>
                            </m:r>
                            <m:sSup>
                              <m:sSupPr>
                                <m:ctrlPr>
                                  <a:rPr lang="en-US" sz="1600" i="1">
                                    <a:latin typeface="Cambria Math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/>
                                      </a:rPr>
                                      <m:t>𝑊</m:t>
                                    </m:r>
                                    <m:r>
                                      <a:rPr lang="en-US" sz="1600" i="1">
                                        <a:latin typeface="Cambria Math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  <m:sup>
                                <m:r>
                                  <a:rPr lang="en-US" sz="1600" i="1">
                                    <a:latin typeface="Cambria Math"/>
                                  </a:rPr>
                                  <m:t>1</m:t>
                                </m:r>
                              </m:sup>
                            </m:sSup>
                            <m:r>
                              <a:rPr lang="en-US" sz="1600" b="0" i="1" smtClean="0">
                                <a:latin typeface="Cambria Math"/>
                              </a:rPr>
                              <m:t>]=2.46</m:t>
                            </m:r>
                          </m:oMath>
                        </m:oMathPara>
                      </a14:m>
                      <a:endParaRPr lang="en-US" sz="1600" dirty="0"/>
                    </a:p>
                  </p:txBody>
                </p:sp>
              </mc:Choice>
              <mc:Fallback xmlns="">
                <p:sp>
                  <p:nvSpPr>
                    <p:cNvPr id="20" name="TextBox 19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012369" y="6054673"/>
                      <a:ext cx="2226129" cy="678712"/>
                    </a:xfrm>
                    <a:prstGeom prst="rect">
                      <a:avLst/>
                    </a:prstGeom>
                    <a:blipFill rotWithShape="1">
                      <a:blip r:embed="rId7"/>
                      <a:stretch>
                        <a:fillRect b="-7965"/>
                      </a:stretch>
                    </a:blipFill>
                    <a:ln>
                      <a:solidFill>
                        <a:schemeClr val="accent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7" name="TextBox 26"/>
                    <p:cNvSpPr txBox="1"/>
                    <p:nvPr/>
                  </p:nvSpPr>
                  <p:spPr>
                    <a:xfrm>
                      <a:off x="1013790" y="5686115"/>
                      <a:ext cx="2224707" cy="453089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accent1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1600" b="0" i="1" smtClean="0">
                                    <a:latin typeface="Cambria Math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/>
                                      </a:rPr>
                                      <m:t>𝑊</m:t>
                                    </m:r>
                                    <m:r>
                                      <a:rPr lang="en-US" sz="1600" i="1">
                                        <a:latin typeface="Cambria Math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  <m:sup>
                                <m:r>
                                  <a:rPr lang="en-US" sz="1600" b="0" i="1" smtClean="0">
                                    <a:latin typeface="Cambria Math"/>
                                  </a:rPr>
                                  <m:t>1</m:t>
                                </m:r>
                              </m:sup>
                            </m:sSup>
                            <m:r>
                              <a:rPr lang="en-US" sz="1600" b="0" i="1" smtClean="0">
                                <a:latin typeface="Cambria Math"/>
                              </a:rPr>
                              <m:t>={</m:t>
                            </m:r>
                            <m:r>
                              <a:rPr lang="en-US" sz="1600" b="0" i="1" smtClean="0">
                                <a:latin typeface="Cambria Math"/>
                              </a:rPr>
                              <m:t>𝐴</m:t>
                            </m:r>
                            <m:r>
                              <a:rPr lang="en-US" sz="1600" b="0" i="1" smtClean="0">
                                <a:latin typeface="Cambria Math"/>
                              </a:rPr>
                              <m:t>,</m:t>
                            </m:r>
                            <m:r>
                              <a:rPr lang="en-US" sz="1600" b="0" i="1" smtClean="0">
                                <a:latin typeface="Cambria Math"/>
                              </a:rPr>
                              <m:t>𝐶</m:t>
                            </m:r>
                            <m:r>
                              <a:rPr lang="en-US" sz="1600" b="0" i="1" smtClean="0">
                                <a:latin typeface="Cambria Math"/>
                              </a:rPr>
                              <m:t>,</m:t>
                            </m:r>
                            <m:r>
                              <a:rPr lang="en-US" sz="1600" b="0" i="1" smtClean="0">
                                <a:latin typeface="Cambria Math"/>
                              </a:rPr>
                              <m:t>𝐷</m:t>
                            </m:r>
                            <m:r>
                              <a:rPr lang="en-US" sz="1600" b="0" i="1" smtClean="0">
                                <a:latin typeface="Cambria Math"/>
                              </a:rPr>
                              <m:t>}</m:t>
                            </m:r>
                          </m:oMath>
                        </m:oMathPara>
                      </a14:m>
                      <a:endParaRPr lang="en-US" sz="1600" dirty="0"/>
                    </a:p>
                  </p:txBody>
                </p:sp>
              </mc:Choice>
              <mc:Fallback xmlns="">
                <p:sp>
                  <p:nvSpPr>
                    <p:cNvPr id="21" name="TextBox 20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013790" y="5686115"/>
                      <a:ext cx="2224707" cy="385683"/>
                    </a:xfrm>
                    <a:prstGeom prst="rect">
                      <a:avLst/>
                    </a:prstGeom>
                    <a:blipFill rotWithShape="1">
                      <a:blip r:embed="rId8"/>
                      <a:stretch>
                        <a:fillRect b="-13846"/>
                      </a:stretch>
                    </a:blipFill>
                    <a:ln>
                      <a:solidFill>
                        <a:schemeClr val="accent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15" name="Group 14"/>
              <p:cNvGrpSpPr/>
              <p:nvPr/>
            </p:nvGrpSpPr>
            <p:grpSpPr>
              <a:xfrm>
                <a:off x="3738388" y="4100183"/>
                <a:ext cx="2226129" cy="1519031"/>
                <a:chOff x="3720192" y="5334000"/>
                <a:chExt cx="2226129" cy="1519031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2" name="TextBox 21"/>
                    <p:cNvSpPr txBox="1"/>
                    <p:nvPr/>
                  </p:nvSpPr>
                  <p:spPr>
                    <a:xfrm>
                      <a:off x="3720192" y="6064403"/>
                      <a:ext cx="2226129" cy="788628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accent1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m:rPr>
                                <m:sty m:val="p"/>
                              </m:rPr>
                              <a:rPr lang="en-US" sz="1600" b="0" i="0" smtClean="0">
                                <a:latin typeface="Cambria Math"/>
                              </a:rPr>
                              <m:t>MC</m:t>
                            </m:r>
                            <m:r>
                              <a:rPr lang="en-US" sz="1600" b="0" i="0" smtClean="0">
                                <a:latin typeface="Cambria Math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n-US" sz="1600" i="1">
                                    <a:latin typeface="Cambria Math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/>
                                      </a:rPr>
                                      <m:t>𝑊</m:t>
                                    </m:r>
                                    <m:r>
                                      <a:rPr lang="en-US" sz="1600" i="1">
                                        <a:latin typeface="Cambria Math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  <m:sup>
                                <m:r>
                                  <a:rPr lang="en-US" sz="1600" b="0" i="1" smtClean="0">
                                    <a:latin typeface="Cambria Math"/>
                                  </a:rPr>
                                  <m:t>3</m:t>
                                </m:r>
                              </m:sup>
                            </m:sSup>
                            <m:r>
                              <a:rPr lang="en-US" sz="1600" b="0" i="1" smtClean="0">
                                <a:latin typeface="Cambria Math"/>
                              </a:rPr>
                              <m:t>)=0.65</m:t>
                            </m:r>
                          </m:oMath>
                        </m:oMathPara>
                      </a14:m>
                      <a:endParaRPr lang="en-US" sz="1600" dirty="0" smtClean="0"/>
                    </a:p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m:rPr>
                                <m:sty m:val="p"/>
                              </m:rPr>
                              <a:rPr lang="en-US" sz="1600" b="0" i="0" smtClean="0">
                                <a:latin typeface="Cambria Math"/>
                              </a:rPr>
                              <m:t>E</m:t>
                            </m:r>
                            <m:r>
                              <a:rPr lang="en-US" sz="1600" b="0" i="0" smtClean="0">
                                <a:latin typeface="Cambria Math"/>
                              </a:rPr>
                              <m:t>[</m:t>
                            </m:r>
                            <m:sSup>
                              <m:sSupPr>
                                <m:ctrlPr>
                                  <a:rPr lang="en-US" sz="1600" i="1">
                                    <a:latin typeface="Cambria Math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/>
                                      </a:rPr>
                                      <m:t>𝑊</m:t>
                                    </m:r>
                                    <m:r>
                                      <a:rPr lang="en-US" sz="1600" i="1">
                                        <a:latin typeface="Cambria Math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  <m:sup>
                                <m:r>
                                  <a:rPr lang="en-US" sz="1600" b="0" i="1" smtClean="0">
                                    <a:latin typeface="Cambria Math"/>
                                  </a:rPr>
                                  <m:t>3</m:t>
                                </m:r>
                              </m:sup>
                            </m:sSup>
                            <m:r>
                              <a:rPr lang="en-US" sz="1600" b="0" i="1" smtClean="0">
                                <a:latin typeface="Cambria Math"/>
                              </a:rPr>
                              <m:t>]=2.</m:t>
                            </m:r>
                            <m:r>
                              <a:rPr lang="en-US" sz="1600" b="0" i="0" smtClean="0">
                                <a:latin typeface="Cambria Math"/>
                              </a:rPr>
                              <m:t>27</m:t>
                            </m:r>
                          </m:oMath>
                        </m:oMathPara>
                      </a14:m>
                      <a:endParaRPr lang="en-US" sz="1600" dirty="0"/>
                    </a:p>
                  </p:txBody>
                </p:sp>
              </mc:Choice>
              <mc:Fallback xmlns="">
                <p:sp>
                  <p:nvSpPr>
                    <p:cNvPr id="26" name="TextBox 25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720192" y="6064403"/>
                      <a:ext cx="2226129" cy="703782"/>
                    </a:xfrm>
                    <a:prstGeom prst="rect">
                      <a:avLst/>
                    </a:prstGeom>
                    <a:blipFill rotWithShape="1">
                      <a:blip r:embed="rId9"/>
                      <a:stretch>
                        <a:fillRect b="-4274"/>
                      </a:stretch>
                    </a:blipFill>
                    <a:ln>
                      <a:solidFill>
                        <a:schemeClr val="accent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23" name="Straight Connector 22"/>
                <p:cNvCxnSpPr/>
                <p:nvPr/>
              </p:nvCxnSpPr>
              <p:spPr>
                <a:xfrm>
                  <a:off x="4710792" y="5334000"/>
                  <a:ext cx="0" cy="31857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4" name="TextBox 23"/>
                    <p:cNvSpPr txBox="1"/>
                    <p:nvPr/>
                  </p:nvSpPr>
                  <p:spPr>
                    <a:xfrm>
                      <a:off x="3720192" y="5668412"/>
                      <a:ext cx="2226128" cy="453747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accent1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1600" b="0" i="1" smtClean="0">
                                    <a:latin typeface="Cambria Math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/>
                                      </a:rPr>
                                      <m:t>𝑊</m:t>
                                    </m:r>
                                    <m:r>
                                      <a:rPr lang="en-US" sz="1600" i="1">
                                        <a:latin typeface="Cambria Math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  <m:sup>
                                <m:r>
                                  <a:rPr lang="en-US" sz="1600" b="0" i="1" smtClean="0">
                                    <a:latin typeface="Cambria Math"/>
                                  </a:rPr>
                                  <m:t>3</m:t>
                                </m:r>
                              </m:sup>
                            </m:sSup>
                            <m:r>
                              <a:rPr lang="en-US" sz="1600" b="0" i="1" smtClean="0">
                                <a:latin typeface="Cambria Math"/>
                              </a:rPr>
                              <m:t>={</m:t>
                            </m:r>
                            <m:r>
                              <a:rPr lang="en-US" sz="1600" b="0" i="1" smtClean="0">
                                <a:latin typeface="Cambria Math"/>
                              </a:rPr>
                              <m:t>𝐵</m:t>
                            </m:r>
                            <m:r>
                              <a:rPr lang="en-US" sz="1600" b="0" i="1" smtClean="0">
                                <a:latin typeface="Cambria Math"/>
                              </a:rPr>
                              <m:t>,</m:t>
                            </m:r>
                            <m:r>
                              <a:rPr lang="en-US" sz="1600" b="0" i="1" smtClean="0">
                                <a:latin typeface="Cambria Math"/>
                              </a:rPr>
                              <m:t>𝐶</m:t>
                            </m:r>
                            <m:r>
                              <a:rPr lang="en-US" sz="1600" b="0" i="1" smtClean="0">
                                <a:latin typeface="Cambria Math"/>
                              </a:rPr>
                              <m:t>,</m:t>
                            </m:r>
                            <m:r>
                              <a:rPr lang="en-US" sz="1600" b="0" i="1" smtClean="0">
                                <a:latin typeface="Cambria Math"/>
                              </a:rPr>
                              <m:t>𝐸</m:t>
                            </m:r>
                            <m:r>
                              <a:rPr lang="en-US" sz="1600" b="0" i="1" smtClean="0">
                                <a:latin typeface="Cambria Math"/>
                              </a:rPr>
                              <m:t>}</m:t>
                            </m:r>
                          </m:oMath>
                        </m:oMathPara>
                      </a14:m>
                      <a:endParaRPr lang="en-US" sz="1600" dirty="0"/>
                    </a:p>
                  </p:txBody>
                </p:sp>
              </mc:Choice>
              <mc:Fallback xmlns="">
                <p:sp>
                  <p:nvSpPr>
                    <p:cNvPr id="28" name="TextBox 27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720192" y="5668413"/>
                      <a:ext cx="2226128" cy="386260"/>
                    </a:xfrm>
                    <a:prstGeom prst="rect">
                      <a:avLst/>
                    </a:prstGeom>
                    <a:blipFill rotWithShape="1">
                      <a:blip r:embed="rId10"/>
                      <a:stretch>
                        <a:fillRect b="-13846"/>
                      </a:stretch>
                    </a:blipFill>
                    <a:ln>
                      <a:solidFill>
                        <a:schemeClr val="accent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16" name="Rounded Rectangle 15"/>
              <p:cNvSpPr/>
              <p:nvPr/>
            </p:nvSpPr>
            <p:spPr>
              <a:xfrm rot="20688412">
                <a:off x="1157264" y="2244179"/>
                <a:ext cx="4961110" cy="870914"/>
              </a:xfrm>
              <a:prstGeom prst="roundRect">
                <a:avLst/>
              </a:prstGeom>
              <a:noFill/>
              <a:ln w="38100">
                <a:solidFill>
                  <a:srgbClr val="00B0F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grpSp>
            <p:nvGrpSpPr>
              <p:cNvPr id="17" name="Group 16"/>
              <p:cNvGrpSpPr/>
              <p:nvPr/>
            </p:nvGrpSpPr>
            <p:grpSpPr>
              <a:xfrm>
                <a:off x="3737492" y="43005"/>
                <a:ext cx="2226129" cy="1553017"/>
                <a:chOff x="3907970" y="-568870"/>
                <a:chExt cx="2226129" cy="1553017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9" name="TextBox 18"/>
                    <p:cNvSpPr txBox="1"/>
                    <p:nvPr/>
                  </p:nvSpPr>
                  <p:spPr>
                    <a:xfrm>
                      <a:off x="3907970" y="-182610"/>
                      <a:ext cx="2226129" cy="788627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accent1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m:rPr>
                                <m:sty m:val="p"/>
                              </m:rPr>
                              <a:rPr lang="en-US" sz="1600" b="0" i="0" smtClean="0">
                                <a:latin typeface="Cambria Math"/>
                              </a:rPr>
                              <m:t>MC</m:t>
                            </m:r>
                            <m:r>
                              <a:rPr lang="en-US" sz="1600" b="0" i="0" smtClean="0">
                                <a:latin typeface="Cambria Math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n-US" sz="1600" i="1">
                                    <a:latin typeface="Cambria Math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/>
                                      </a:rPr>
                                      <m:t>𝑊</m:t>
                                    </m:r>
                                    <m:r>
                                      <a:rPr lang="en-US" sz="1600" i="1">
                                        <a:latin typeface="Cambria Math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  <m:sup>
                                <m:r>
                                  <a:rPr lang="en-US" sz="1600" b="0" i="1" smtClean="0">
                                    <a:latin typeface="Cambria Math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1600" b="0" i="1" smtClean="0">
                                <a:latin typeface="Cambria Math"/>
                              </a:rPr>
                              <m:t>)=0.788</m:t>
                            </m:r>
                          </m:oMath>
                        </m:oMathPara>
                      </a14:m>
                      <a:endParaRPr lang="en-US" sz="1600" dirty="0" smtClean="0"/>
                    </a:p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m:rPr>
                                <m:sty m:val="p"/>
                              </m:rPr>
                              <a:rPr lang="en-US" sz="1600" b="0" i="0" smtClean="0">
                                <a:latin typeface="Cambria Math"/>
                              </a:rPr>
                              <m:t>E</m:t>
                            </m:r>
                            <m:r>
                              <a:rPr lang="en-US" sz="1600" b="0" i="0" smtClean="0">
                                <a:latin typeface="Cambria Math"/>
                              </a:rPr>
                              <m:t>[</m:t>
                            </m:r>
                            <m:sSup>
                              <m:sSupPr>
                                <m:ctrlPr>
                                  <a:rPr lang="en-US" sz="1600" i="1">
                                    <a:latin typeface="Cambria Math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/>
                                      </a:rPr>
                                      <m:t>𝑊</m:t>
                                    </m:r>
                                    <m:r>
                                      <a:rPr lang="en-US" sz="1600" i="1">
                                        <a:latin typeface="Cambria Math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  <m:sup>
                                <m:r>
                                  <a:rPr lang="en-US" sz="1600" b="0" i="1" smtClean="0">
                                    <a:latin typeface="Cambria Math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1600" b="0" i="1" smtClean="0">
                                <a:latin typeface="Cambria Math"/>
                              </a:rPr>
                              <m:t>]=2.36</m:t>
                            </m:r>
                          </m:oMath>
                        </m:oMathPara>
                      </a14:m>
                      <a:endParaRPr lang="en-US" sz="1600" dirty="0"/>
                    </a:p>
                  </p:txBody>
                </p:sp>
              </mc:Choice>
              <mc:Fallback xmlns="">
                <p:sp>
                  <p:nvSpPr>
                    <p:cNvPr id="35" name="TextBox 34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907970" y="-182610"/>
                      <a:ext cx="2226129" cy="703782"/>
                    </a:xfrm>
                    <a:prstGeom prst="rect">
                      <a:avLst/>
                    </a:prstGeom>
                    <a:blipFill rotWithShape="1">
                      <a:blip r:embed="rId11"/>
                      <a:stretch>
                        <a:fillRect b="-4274"/>
                      </a:stretch>
                    </a:blipFill>
                    <a:ln>
                      <a:solidFill>
                        <a:schemeClr val="accent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0" name="TextBox 19"/>
                    <p:cNvSpPr txBox="1"/>
                    <p:nvPr/>
                  </p:nvSpPr>
                  <p:spPr>
                    <a:xfrm>
                      <a:off x="3907970" y="-568870"/>
                      <a:ext cx="2226129" cy="453747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accent1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1600" b="0" i="1" smtClean="0">
                                    <a:latin typeface="Cambria Math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/>
                                      </a:rPr>
                                      <m:t>𝑊</m:t>
                                    </m:r>
                                    <m:r>
                                      <a:rPr lang="en-US" sz="1600" i="1">
                                        <a:latin typeface="Cambria Math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  <m:sup>
                                <m:r>
                                  <a:rPr lang="en-US" sz="1600" b="0" i="1" smtClean="0">
                                    <a:latin typeface="Cambria Math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1600" b="0" i="1" smtClean="0">
                                <a:latin typeface="Cambria Math"/>
                              </a:rPr>
                              <m:t>={</m:t>
                            </m:r>
                            <m:r>
                              <a:rPr lang="en-US" sz="1600" b="0" i="1" smtClean="0">
                                <a:latin typeface="Cambria Math"/>
                              </a:rPr>
                              <m:t>𝐵</m:t>
                            </m:r>
                            <m:r>
                              <a:rPr lang="en-US" sz="1600" b="0" i="1" smtClean="0">
                                <a:latin typeface="Cambria Math"/>
                              </a:rPr>
                              <m:t>,</m:t>
                            </m:r>
                            <m:r>
                              <a:rPr lang="en-US" sz="1600" b="0" i="1" smtClean="0">
                                <a:latin typeface="Cambria Math"/>
                              </a:rPr>
                              <m:t>𝐶</m:t>
                            </m:r>
                            <m:r>
                              <a:rPr lang="en-US" sz="1600" b="0" i="1" smtClean="0">
                                <a:latin typeface="Cambria Math"/>
                              </a:rPr>
                              <m:t>,</m:t>
                            </m:r>
                            <m:r>
                              <a:rPr lang="en-US" sz="1600" b="0" i="1" smtClean="0">
                                <a:latin typeface="Cambria Math"/>
                              </a:rPr>
                              <m:t>𝐷</m:t>
                            </m:r>
                            <m:r>
                              <a:rPr lang="en-US" sz="1600" b="0" i="1" smtClean="0">
                                <a:latin typeface="Cambria Math"/>
                              </a:rPr>
                              <m:t>}</m:t>
                            </m:r>
                          </m:oMath>
                        </m:oMathPara>
                      </a14:m>
                      <a:endParaRPr lang="en-US" sz="1600" dirty="0"/>
                    </a:p>
                  </p:txBody>
                </p:sp>
              </mc:Choice>
              <mc:Fallback xmlns="">
                <p:sp>
                  <p:nvSpPr>
                    <p:cNvPr id="23" name="TextBox 22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907970" y="-568870"/>
                      <a:ext cx="2226129" cy="386260"/>
                    </a:xfrm>
                    <a:prstGeom prst="rect">
                      <a:avLst/>
                    </a:prstGeom>
                    <a:blipFill rotWithShape="1">
                      <a:blip r:embed="rId12"/>
                      <a:stretch>
                        <a:fillRect b="-12121"/>
                      </a:stretch>
                    </a:blipFill>
                    <a:ln>
                      <a:solidFill>
                        <a:schemeClr val="accent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21" name="Straight Connector 20"/>
                <p:cNvCxnSpPr>
                  <a:stCxn id="19" idx="2"/>
                </p:cNvCxnSpPr>
                <p:nvPr/>
              </p:nvCxnSpPr>
              <p:spPr>
                <a:xfrm>
                  <a:off x="5021035" y="606017"/>
                  <a:ext cx="895" cy="37813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Parallelogram 17"/>
                  <p:cNvSpPr/>
                  <p:nvPr/>
                </p:nvSpPr>
                <p:spPr>
                  <a:xfrm>
                    <a:off x="717916" y="109851"/>
                    <a:ext cx="2574471" cy="481521"/>
                  </a:xfrm>
                  <a:prstGeom prst="parallelogram">
                    <a:avLst/>
                  </a:prstGeom>
                  <a:solidFill>
                    <a:schemeClr val="tx1">
                      <a:lumMod val="6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>
                        <a:solidFill>
                          <a:schemeClr val="tx1"/>
                        </a:solidFill>
                      </a:rPr>
                      <a:t>Threshold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  <m:t>1</m:t>
                            </m:r>
                          </m:sub>
                        </m:sSub>
                      </m:oMath>
                    </a14:m>
                    <a:r>
                      <a:rPr lang="en-US" sz="1600" dirty="0" smtClean="0">
                        <a:solidFill>
                          <a:schemeClr val="tx1"/>
                        </a:solidFill>
                      </a:rPr>
                      <a:t> = 0.75</a:t>
                    </a:r>
                    <a:endParaRPr lang="en-US" sz="16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8" name="Parallelogram 17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17916" y="109851"/>
                    <a:ext cx="2574471" cy="481521"/>
                  </a:xfrm>
                  <a:prstGeom prst="parallelogram">
                    <a:avLst/>
                  </a:prstGeom>
                  <a:blipFill rotWithShape="1">
                    <a:blip r:embed="rId13"/>
                    <a:stretch>
                      <a:fillRect t="-7692" b="-28846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Parallelogram 5"/>
                <p:cNvSpPr/>
                <p:nvPr/>
              </p:nvSpPr>
              <p:spPr>
                <a:xfrm>
                  <a:off x="654541" y="593319"/>
                  <a:ext cx="2574471" cy="481521"/>
                </a:xfrm>
                <a:prstGeom prst="parallelogram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 smtClean="0">
                      <a:solidFill>
                        <a:schemeClr val="tx1"/>
                      </a:solidFill>
                    </a:rPr>
                    <a:t>Threshold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</a:rPr>
                            <m:t>𝜃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</a:rPr>
                            <m:t>2</m:t>
                          </m:r>
                        </m:sub>
                      </m:sSub>
                    </m:oMath>
                  </a14:m>
                  <a:r>
                    <a:rPr lang="en-US" sz="1600" dirty="0" smtClean="0">
                      <a:solidFill>
                        <a:schemeClr val="tx1"/>
                      </a:solidFill>
                    </a:rPr>
                    <a:t>= 0.82</a:t>
                  </a:r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" name="Parallelogram 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4541" y="593319"/>
                  <a:ext cx="2574471" cy="481521"/>
                </a:xfrm>
                <a:prstGeom prst="parallelogram">
                  <a:avLst/>
                </a:prstGeom>
                <a:blipFill rotWithShape="1">
                  <a:blip r:embed="rId14"/>
                  <a:stretch>
                    <a:fillRect t="-9615" b="-2692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/>
              <p:cNvSpPr txBox="1"/>
              <p:nvPr/>
            </p:nvSpPr>
            <p:spPr>
              <a:xfrm>
                <a:off x="457200" y="5233915"/>
                <a:ext cx="8458200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Tx/>
                  <a:buChar char="-"/>
                </a:pPr>
                <a:r>
                  <a:rPr lang="en-US" sz="2400" dirty="0" smtClean="0"/>
                  <a:t>How about {B,C,D}?</a:t>
                </a:r>
              </a:p>
              <a:p>
                <a:pPr marL="342900" indent="-342900">
                  <a:buFontTx/>
                  <a:buChar char="-"/>
                </a:pPr>
                <a:r>
                  <a:rPr lang="en-US" sz="2400" dirty="0" smtClean="0"/>
                  <a:t>The expected Cost is lower(2.36), but the market confidence disagrees with the threshold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/>
                            <a:ea typeface="Cambria Math"/>
                          </a:rPr>
                          <m:t>𝜃</m:t>
                        </m:r>
                      </m:e>
                      <m:sub>
                        <m:r>
                          <a:rPr lang="en-US" sz="2400" b="0" i="1" smtClean="0">
                            <a:latin typeface="Cambria Math"/>
                            <a:ea typeface="Cambria Math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latin typeface="Cambria Math"/>
                        <a:ea typeface="Cambria Math"/>
                      </a:rPr>
                      <m:t>=0.82</m:t>
                    </m:r>
                  </m:oMath>
                </a14:m>
                <a:endParaRPr lang="en-US" sz="2400" dirty="0" smtClean="0"/>
              </a:p>
            </p:txBody>
          </p:sp>
        </mc:Choice>
        <mc:Fallback xmlns=""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5233915"/>
                <a:ext cx="8458200" cy="1200329"/>
              </a:xfrm>
              <a:prstGeom prst="rect">
                <a:avLst/>
              </a:prstGeom>
              <a:blipFill rotWithShape="1">
                <a:blip r:embed="rId15"/>
                <a:stretch>
                  <a:fillRect l="-1009" t="-4082" b="-112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70937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Example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489410" y="1271340"/>
            <a:ext cx="6197548" cy="3708104"/>
            <a:chOff x="457200" y="43005"/>
            <a:chExt cx="6095999" cy="5576209"/>
          </a:xfrm>
        </p:grpSpPr>
        <p:grpSp>
          <p:nvGrpSpPr>
            <p:cNvPr id="5" name="Group 4"/>
            <p:cNvGrpSpPr/>
            <p:nvPr/>
          </p:nvGrpSpPr>
          <p:grpSpPr>
            <a:xfrm>
              <a:off x="457200" y="43005"/>
              <a:ext cx="6095999" cy="5576209"/>
              <a:chOff x="457200" y="43005"/>
              <a:chExt cx="6095999" cy="5576209"/>
            </a:xfrm>
          </p:grpSpPr>
          <p:sp>
            <p:nvSpPr>
              <p:cNvPr id="7" name="Oval 6"/>
              <p:cNvSpPr/>
              <p:nvPr/>
            </p:nvSpPr>
            <p:spPr>
              <a:xfrm>
                <a:off x="457200" y="1524000"/>
                <a:ext cx="3818164" cy="2590800"/>
              </a:xfrm>
              <a:prstGeom prst="ellipse">
                <a:avLst/>
              </a:prstGeom>
              <a:noFill/>
              <a:ln w="38100"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8" name="Oval 7"/>
              <p:cNvSpPr/>
              <p:nvPr/>
            </p:nvSpPr>
            <p:spPr>
              <a:xfrm>
                <a:off x="2696934" y="1523999"/>
                <a:ext cx="3856265" cy="2590801"/>
              </a:xfrm>
              <a:prstGeom prst="ellipse">
                <a:avLst/>
              </a:prstGeom>
              <a:noFill/>
              <a:ln w="38100">
                <a:solidFill>
                  <a:schemeClr val="accent2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grpSp>
            <p:nvGrpSpPr>
              <p:cNvPr id="9" name="Group 8"/>
              <p:cNvGrpSpPr/>
              <p:nvPr/>
            </p:nvGrpSpPr>
            <p:grpSpPr>
              <a:xfrm>
                <a:off x="1477735" y="1723218"/>
                <a:ext cx="1143000" cy="1096330"/>
                <a:chOff x="1477735" y="1723218"/>
                <a:chExt cx="1143000" cy="1096330"/>
              </a:xfrm>
            </p:grpSpPr>
            <p:sp>
              <p:nvSpPr>
                <p:cNvPr id="36" name="Oval 35"/>
                <p:cNvSpPr/>
                <p:nvPr/>
              </p:nvSpPr>
              <p:spPr>
                <a:xfrm>
                  <a:off x="1741713" y="1723218"/>
                  <a:ext cx="615043" cy="644815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 smtClean="0"/>
                    <a:t>A</a:t>
                  </a:r>
                  <a:endParaRPr lang="en-US" sz="1600" dirty="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7" name="TextBox 36"/>
                    <p:cNvSpPr txBox="1"/>
                    <p:nvPr/>
                  </p:nvSpPr>
                  <p:spPr>
                    <a:xfrm>
                      <a:off x="1477735" y="2385215"/>
                      <a:ext cx="1143000" cy="43433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i="1" smtClean="0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/>
                                  <a:ea typeface="Cambria Math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/>
                                  <a:ea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/>
                              <a:ea typeface="Cambria Math"/>
                            </a:rPr>
                            <m:t>=0.</m:t>
                          </m:r>
                        </m:oMath>
                      </a14:m>
                      <a:r>
                        <a:rPr lang="en-US" sz="1600" dirty="0" smtClean="0"/>
                        <a:t>8</a:t>
                      </a:r>
                      <a:endParaRPr lang="en-US" sz="1600" dirty="0"/>
                    </a:p>
                  </p:txBody>
                </p:sp>
              </mc:Choice>
              <mc:Fallback xmlns="">
                <p:sp>
                  <p:nvSpPr>
                    <p:cNvPr id="13" name="TextBox 12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477735" y="2385215"/>
                      <a:ext cx="1143000" cy="369332"/>
                    </a:xfrm>
                    <a:prstGeom prst="rect">
                      <a:avLst/>
                    </a:prstGeom>
                    <a:blipFill rotWithShape="1">
                      <a:blip r:embed="rId2"/>
                      <a:stretch>
                        <a:fillRect t="-8197" b="-2459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10" name="Group 9"/>
              <p:cNvGrpSpPr/>
              <p:nvPr/>
            </p:nvGrpSpPr>
            <p:grpSpPr>
              <a:xfrm>
                <a:off x="4493078" y="1723218"/>
                <a:ext cx="1143000" cy="1096330"/>
                <a:chOff x="4493078" y="1723218"/>
                <a:chExt cx="1143000" cy="1096330"/>
              </a:xfrm>
            </p:grpSpPr>
            <p:sp>
              <p:nvSpPr>
                <p:cNvPr id="34" name="Oval 33"/>
                <p:cNvSpPr/>
                <p:nvPr/>
              </p:nvSpPr>
              <p:spPr>
                <a:xfrm>
                  <a:off x="4713513" y="1723218"/>
                  <a:ext cx="615043" cy="644815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 smtClean="0"/>
                    <a:t>B</a:t>
                  </a:r>
                  <a:endParaRPr lang="en-US" sz="1600" dirty="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5" name="TextBox 34"/>
                    <p:cNvSpPr txBox="1"/>
                    <p:nvPr/>
                  </p:nvSpPr>
                  <p:spPr>
                    <a:xfrm>
                      <a:off x="4493078" y="2385215"/>
                      <a:ext cx="1143000" cy="43433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i="1" smtClean="0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/>
                                  <a:ea typeface="Cambria Math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/>
                              <a:ea typeface="Cambria Math"/>
                            </a:rPr>
                            <m:t>=0.</m:t>
                          </m:r>
                        </m:oMath>
                      </a14:m>
                      <a:r>
                        <a:rPr lang="en-US" sz="1600" dirty="0" smtClean="0"/>
                        <a:t>6</a:t>
                      </a:r>
                      <a:endParaRPr lang="en-US" sz="1600" dirty="0"/>
                    </a:p>
                  </p:txBody>
                </p:sp>
              </mc:Choice>
              <mc:Fallback xmlns="">
                <p:sp>
                  <p:nvSpPr>
                    <p:cNvPr id="14" name="TextBox 13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493078" y="2385215"/>
                      <a:ext cx="1143000" cy="369332"/>
                    </a:xfrm>
                    <a:prstGeom prst="rect">
                      <a:avLst/>
                    </a:prstGeom>
                    <a:blipFill rotWithShape="1">
                      <a:blip r:embed="rId3"/>
                      <a:stretch>
                        <a:fillRect t="-8197" b="-2459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11" name="Group 10"/>
              <p:cNvGrpSpPr/>
              <p:nvPr/>
            </p:nvGrpSpPr>
            <p:grpSpPr>
              <a:xfrm>
                <a:off x="2998963" y="2410764"/>
                <a:ext cx="1143000" cy="1118234"/>
                <a:chOff x="2959464" y="2849889"/>
                <a:chExt cx="1143000" cy="1118234"/>
              </a:xfrm>
            </p:grpSpPr>
            <p:sp>
              <p:nvSpPr>
                <p:cNvPr id="32" name="Oval 31"/>
                <p:cNvSpPr/>
                <p:nvPr/>
              </p:nvSpPr>
              <p:spPr>
                <a:xfrm>
                  <a:off x="3189513" y="2849889"/>
                  <a:ext cx="615043" cy="644815"/>
                </a:xfrm>
                <a:prstGeom prst="ellipse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 smtClean="0"/>
                    <a:t>C</a:t>
                  </a:r>
                  <a:endParaRPr lang="en-US" sz="1600" dirty="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3" name="TextBox 32"/>
                    <p:cNvSpPr txBox="1"/>
                    <p:nvPr/>
                  </p:nvSpPr>
                  <p:spPr>
                    <a:xfrm>
                      <a:off x="2959464" y="3533790"/>
                      <a:ext cx="1143000" cy="43433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i="1" smtClean="0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/>
                                  <a:ea typeface="Cambria Math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/>
                                  <a:ea typeface="Cambria Math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/>
                              <a:ea typeface="Cambria Math"/>
                            </a:rPr>
                            <m:t>=0.</m:t>
                          </m:r>
                        </m:oMath>
                      </a14:m>
                      <a:r>
                        <a:rPr lang="en-US" sz="1600" dirty="0" smtClean="0"/>
                        <a:t>7</a:t>
                      </a:r>
                      <a:endParaRPr lang="en-US" sz="1600" dirty="0"/>
                    </a:p>
                  </p:txBody>
                </p:sp>
              </mc:Choice>
              <mc:Fallback xmlns="">
                <p:sp>
                  <p:nvSpPr>
                    <p:cNvPr id="15" name="TextBox 14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959464" y="3533790"/>
                      <a:ext cx="1143000" cy="369332"/>
                    </a:xfrm>
                    <a:prstGeom prst="rect">
                      <a:avLst/>
                    </a:prstGeom>
                    <a:blipFill rotWithShape="1">
                      <a:blip r:embed="rId4"/>
                      <a:stretch>
                        <a:fillRect t="-8333" b="-2666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12" name="Group 11"/>
              <p:cNvGrpSpPr/>
              <p:nvPr/>
            </p:nvGrpSpPr>
            <p:grpSpPr>
              <a:xfrm>
                <a:off x="1556064" y="3048920"/>
                <a:ext cx="1143000" cy="1055210"/>
                <a:chOff x="1556064" y="3867704"/>
                <a:chExt cx="1143000" cy="1055210"/>
              </a:xfrm>
            </p:grpSpPr>
            <p:sp>
              <p:nvSpPr>
                <p:cNvPr id="30" name="Oval 29"/>
                <p:cNvSpPr/>
                <p:nvPr/>
              </p:nvSpPr>
              <p:spPr>
                <a:xfrm>
                  <a:off x="1741713" y="3867704"/>
                  <a:ext cx="615043" cy="644815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/>
                    <a:t>D</a:t>
                  </a: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1" name="TextBox 30"/>
                    <p:cNvSpPr txBox="1"/>
                    <p:nvPr/>
                  </p:nvSpPr>
                  <p:spPr>
                    <a:xfrm>
                      <a:off x="1556064" y="4488581"/>
                      <a:ext cx="1143000" cy="43433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1600" i="1" smtClean="0">
                                    <a:latin typeface="Cambria Math"/>
                                    <a:ea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/>
                                    <a:ea typeface="Cambria Math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/>
                                    <a:ea typeface="Cambria Math"/>
                                  </a:rPr>
                                  <m:t>4</m:t>
                                </m:r>
                              </m:sub>
                            </m:sSub>
                            <m:r>
                              <a:rPr lang="en-US" sz="1600" b="0" i="1" smtClean="0">
                                <a:latin typeface="Cambria Math"/>
                                <a:ea typeface="Cambria Math"/>
                              </a:rPr>
                              <m:t>=0.</m:t>
                            </m:r>
                            <m:r>
                              <a:rPr lang="en-US" sz="1600" b="0" i="0" smtClean="0">
                                <a:latin typeface="Cambria Math"/>
                                <a:ea typeface="Cambria Math"/>
                              </a:rPr>
                              <m:t>8</m:t>
                            </m:r>
                          </m:oMath>
                        </m:oMathPara>
                      </a14:m>
                      <a:endParaRPr lang="en-US" sz="1600" dirty="0"/>
                    </a:p>
                  </p:txBody>
                </p:sp>
              </mc:Choice>
              <mc:Fallback xmlns="">
                <p:sp>
                  <p:nvSpPr>
                    <p:cNvPr id="16" name="TextBox 15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556064" y="4488581"/>
                      <a:ext cx="1143000" cy="369332"/>
                    </a:xfrm>
                    <a:prstGeom prst="rect">
                      <a:avLst/>
                    </a:prstGeom>
                    <a:blipFill rotWithShape="1">
                      <a:blip r:embed="rId5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13" name="Group 12"/>
              <p:cNvGrpSpPr/>
              <p:nvPr/>
            </p:nvGrpSpPr>
            <p:grpSpPr>
              <a:xfrm>
                <a:off x="4449534" y="3055579"/>
                <a:ext cx="1143000" cy="1055210"/>
                <a:chOff x="4493078" y="3867704"/>
                <a:chExt cx="1143000" cy="1055210"/>
              </a:xfrm>
            </p:grpSpPr>
            <p:sp>
              <p:nvSpPr>
                <p:cNvPr id="28" name="Oval 27"/>
                <p:cNvSpPr/>
                <p:nvPr/>
              </p:nvSpPr>
              <p:spPr>
                <a:xfrm>
                  <a:off x="4713513" y="3867704"/>
                  <a:ext cx="615043" cy="644815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 smtClean="0"/>
                    <a:t>E</a:t>
                  </a:r>
                  <a:endParaRPr lang="en-US" sz="1600" dirty="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9" name="TextBox 28"/>
                    <p:cNvSpPr txBox="1"/>
                    <p:nvPr/>
                  </p:nvSpPr>
                  <p:spPr>
                    <a:xfrm>
                      <a:off x="4493078" y="4488581"/>
                      <a:ext cx="1143000" cy="43433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i="1" smtClean="0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/>
                                  <a:ea typeface="Cambria Math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/>
                                  <a:ea typeface="Cambria Math"/>
                                </a:rPr>
                                <m:t>5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/>
                              <a:ea typeface="Cambria Math"/>
                            </a:rPr>
                            <m:t>=0.</m:t>
                          </m:r>
                        </m:oMath>
                      </a14:m>
                      <a:r>
                        <a:rPr lang="en-US" sz="1600" dirty="0" smtClean="0"/>
                        <a:t>5</a:t>
                      </a:r>
                      <a:endParaRPr lang="en-US" sz="1600" dirty="0"/>
                    </a:p>
                  </p:txBody>
                </p:sp>
              </mc:Choice>
              <mc:Fallback xmlns="">
                <p:sp>
                  <p:nvSpPr>
                    <p:cNvPr id="17" name="TextBox 16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493078" y="4488581"/>
                      <a:ext cx="1143000" cy="369332"/>
                    </a:xfrm>
                    <a:prstGeom prst="rect">
                      <a:avLst/>
                    </a:prstGeom>
                    <a:blipFill rotWithShape="1">
                      <a:blip r:embed="rId6"/>
                      <a:stretch>
                        <a:fillRect t="-8197" b="-2459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14" name="Group 13"/>
              <p:cNvGrpSpPr/>
              <p:nvPr/>
            </p:nvGrpSpPr>
            <p:grpSpPr>
              <a:xfrm>
                <a:off x="1066258" y="4093753"/>
                <a:ext cx="2226129" cy="1493710"/>
                <a:chOff x="1012369" y="5348275"/>
                <a:chExt cx="2226129" cy="1493710"/>
              </a:xfrm>
            </p:grpSpPr>
            <p:cxnSp>
              <p:nvCxnSpPr>
                <p:cNvPr id="25" name="Straight Connector 24"/>
                <p:cNvCxnSpPr/>
                <p:nvPr/>
              </p:nvCxnSpPr>
              <p:spPr>
                <a:xfrm>
                  <a:off x="2695514" y="5348275"/>
                  <a:ext cx="0" cy="343941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6" name="TextBox 25"/>
                    <p:cNvSpPr txBox="1"/>
                    <p:nvPr/>
                  </p:nvSpPr>
                  <p:spPr>
                    <a:xfrm>
                      <a:off x="1012369" y="6054674"/>
                      <a:ext cx="2226129" cy="787311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accent1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m:rPr>
                                <m:sty m:val="p"/>
                              </m:rPr>
                              <a:rPr lang="en-US" sz="1600" b="0" i="0" smtClean="0">
                                <a:latin typeface="Cambria Math"/>
                              </a:rPr>
                              <m:t>MC</m:t>
                            </m:r>
                            <m:r>
                              <a:rPr lang="en-US" sz="1600" b="0" i="0" smtClean="0">
                                <a:latin typeface="Cambria Math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n-US" sz="1600" i="1">
                                    <a:latin typeface="Cambria Math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/>
                                      </a:rPr>
                                      <m:t>𝑊</m:t>
                                    </m:r>
                                    <m:r>
                                      <a:rPr lang="en-US" sz="1600" i="1">
                                        <a:latin typeface="Cambria Math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  <m:sup>
                                <m:r>
                                  <a:rPr lang="en-US" sz="1600" i="1">
                                    <a:latin typeface="Cambria Math"/>
                                  </a:rPr>
                                  <m:t>1</m:t>
                                </m:r>
                              </m:sup>
                            </m:sSup>
                            <m:r>
                              <a:rPr lang="en-US" sz="1600" b="0" i="1" smtClean="0">
                                <a:latin typeface="Cambria Math"/>
                              </a:rPr>
                              <m:t>)=0.864</m:t>
                            </m:r>
                          </m:oMath>
                        </m:oMathPara>
                      </a14:m>
                      <a:endParaRPr lang="en-US" sz="1600" dirty="0" smtClean="0"/>
                    </a:p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m:rPr>
                                <m:sty m:val="p"/>
                              </m:rPr>
                              <a:rPr lang="en-US" sz="1600" b="0" i="0" smtClean="0">
                                <a:latin typeface="Cambria Math"/>
                              </a:rPr>
                              <m:t>E</m:t>
                            </m:r>
                            <m:r>
                              <a:rPr lang="en-US" sz="1600" b="0" i="0" smtClean="0">
                                <a:latin typeface="Cambria Math"/>
                              </a:rPr>
                              <m:t>[</m:t>
                            </m:r>
                            <m:sSup>
                              <m:sSupPr>
                                <m:ctrlPr>
                                  <a:rPr lang="en-US" sz="1600" i="1">
                                    <a:latin typeface="Cambria Math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/>
                                      </a:rPr>
                                      <m:t>𝑊</m:t>
                                    </m:r>
                                    <m:r>
                                      <a:rPr lang="en-US" sz="1600" i="1">
                                        <a:latin typeface="Cambria Math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  <m:sup>
                                <m:r>
                                  <a:rPr lang="en-US" sz="1600" i="1">
                                    <a:latin typeface="Cambria Math"/>
                                  </a:rPr>
                                  <m:t>1</m:t>
                                </m:r>
                              </m:sup>
                            </m:sSup>
                            <m:r>
                              <a:rPr lang="en-US" sz="1600" b="0" i="1" smtClean="0">
                                <a:latin typeface="Cambria Math"/>
                              </a:rPr>
                              <m:t>]=2.46</m:t>
                            </m:r>
                          </m:oMath>
                        </m:oMathPara>
                      </a14:m>
                      <a:endParaRPr lang="en-US" sz="1600" dirty="0"/>
                    </a:p>
                  </p:txBody>
                </p:sp>
              </mc:Choice>
              <mc:Fallback xmlns="">
                <p:sp>
                  <p:nvSpPr>
                    <p:cNvPr id="20" name="TextBox 19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012369" y="6054673"/>
                      <a:ext cx="2226129" cy="678712"/>
                    </a:xfrm>
                    <a:prstGeom prst="rect">
                      <a:avLst/>
                    </a:prstGeom>
                    <a:blipFill rotWithShape="1">
                      <a:blip r:embed="rId7"/>
                      <a:stretch>
                        <a:fillRect b="-7965"/>
                      </a:stretch>
                    </a:blipFill>
                    <a:ln>
                      <a:solidFill>
                        <a:schemeClr val="accent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7" name="TextBox 26"/>
                    <p:cNvSpPr txBox="1"/>
                    <p:nvPr/>
                  </p:nvSpPr>
                  <p:spPr>
                    <a:xfrm>
                      <a:off x="1013790" y="5686115"/>
                      <a:ext cx="2224707" cy="453089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accent1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1600" b="0" i="1" smtClean="0">
                                    <a:latin typeface="Cambria Math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/>
                                      </a:rPr>
                                      <m:t>𝑊</m:t>
                                    </m:r>
                                    <m:r>
                                      <a:rPr lang="en-US" sz="1600" i="1">
                                        <a:latin typeface="Cambria Math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  <m:sup>
                                <m:r>
                                  <a:rPr lang="en-US" sz="1600" b="0" i="1" smtClean="0">
                                    <a:latin typeface="Cambria Math"/>
                                  </a:rPr>
                                  <m:t>1</m:t>
                                </m:r>
                              </m:sup>
                            </m:sSup>
                            <m:r>
                              <a:rPr lang="en-US" sz="1600" b="0" i="1" smtClean="0">
                                <a:latin typeface="Cambria Math"/>
                              </a:rPr>
                              <m:t>={</m:t>
                            </m:r>
                            <m:r>
                              <a:rPr lang="en-US" sz="1600" b="0" i="1" smtClean="0">
                                <a:latin typeface="Cambria Math"/>
                              </a:rPr>
                              <m:t>𝐴</m:t>
                            </m:r>
                            <m:r>
                              <a:rPr lang="en-US" sz="1600" b="0" i="1" smtClean="0">
                                <a:latin typeface="Cambria Math"/>
                              </a:rPr>
                              <m:t>,</m:t>
                            </m:r>
                            <m:r>
                              <a:rPr lang="en-US" sz="1600" b="0" i="1" smtClean="0">
                                <a:latin typeface="Cambria Math"/>
                              </a:rPr>
                              <m:t>𝐶</m:t>
                            </m:r>
                            <m:r>
                              <a:rPr lang="en-US" sz="1600" b="0" i="1" smtClean="0">
                                <a:latin typeface="Cambria Math"/>
                              </a:rPr>
                              <m:t>,</m:t>
                            </m:r>
                            <m:r>
                              <a:rPr lang="en-US" sz="1600" b="0" i="1" smtClean="0">
                                <a:latin typeface="Cambria Math"/>
                              </a:rPr>
                              <m:t>𝐷</m:t>
                            </m:r>
                            <m:r>
                              <a:rPr lang="en-US" sz="1600" b="0" i="1" smtClean="0">
                                <a:latin typeface="Cambria Math"/>
                              </a:rPr>
                              <m:t>}</m:t>
                            </m:r>
                          </m:oMath>
                        </m:oMathPara>
                      </a14:m>
                      <a:endParaRPr lang="en-US" sz="1600" dirty="0"/>
                    </a:p>
                  </p:txBody>
                </p:sp>
              </mc:Choice>
              <mc:Fallback xmlns="">
                <p:sp>
                  <p:nvSpPr>
                    <p:cNvPr id="21" name="TextBox 20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013790" y="5686115"/>
                      <a:ext cx="2224707" cy="385683"/>
                    </a:xfrm>
                    <a:prstGeom prst="rect">
                      <a:avLst/>
                    </a:prstGeom>
                    <a:blipFill rotWithShape="1">
                      <a:blip r:embed="rId8"/>
                      <a:stretch>
                        <a:fillRect b="-13846"/>
                      </a:stretch>
                    </a:blipFill>
                    <a:ln>
                      <a:solidFill>
                        <a:schemeClr val="accent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15" name="Group 14"/>
              <p:cNvGrpSpPr/>
              <p:nvPr/>
            </p:nvGrpSpPr>
            <p:grpSpPr>
              <a:xfrm>
                <a:off x="3738388" y="4100183"/>
                <a:ext cx="2226129" cy="1519031"/>
                <a:chOff x="3720192" y="5334000"/>
                <a:chExt cx="2226129" cy="1519031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2" name="TextBox 21"/>
                    <p:cNvSpPr txBox="1"/>
                    <p:nvPr/>
                  </p:nvSpPr>
                  <p:spPr>
                    <a:xfrm>
                      <a:off x="3720192" y="6064403"/>
                      <a:ext cx="2226129" cy="788628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accent1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m:rPr>
                                <m:sty m:val="p"/>
                              </m:rPr>
                              <a:rPr lang="en-US" sz="1600" b="0" i="0" smtClean="0">
                                <a:latin typeface="Cambria Math"/>
                              </a:rPr>
                              <m:t>MC</m:t>
                            </m:r>
                            <m:r>
                              <a:rPr lang="en-US" sz="1600" b="0" i="0" smtClean="0">
                                <a:latin typeface="Cambria Math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n-US" sz="1600" i="1">
                                    <a:latin typeface="Cambria Math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/>
                                      </a:rPr>
                                      <m:t>𝑊</m:t>
                                    </m:r>
                                    <m:r>
                                      <a:rPr lang="en-US" sz="1600" i="1">
                                        <a:latin typeface="Cambria Math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  <m:sup>
                                <m:r>
                                  <a:rPr lang="en-US" sz="1600" b="0" i="1" smtClean="0">
                                    <a:latin typeface="Cambria Math"/>
                                  </a:rPr>
                                  <m:t>3</m:t>
                                </m:r>
                              </m:sup>
                            </m:sSup>
                            <m:r>
                              <a:rPr lang="en-US" sz="1600" b="0" i="1" smtClean="0">
                                <a:latin typeface="Cambria Math"/>
                              </a:rPr>
                              <m:t>)=0.65</m:t>
                            </m:r>
                          </m:oMath>
                        </m:oMathPara>
                      </a14:m>
                      <a:endParaRPr lang="en-US" sz="1600" dirty="0" smtClean="0"/>
                    </a:p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m:rPr>
                                <m:sty m:val="p"/>
                              </m:rPr>
                              <a:rPr lang="en-US" sz="1600" b="0" i="0" smtClean="0">
                                <a:latin typeface="Cambria Math"/>
                              </a:rPr>
                              <m:t>E</m:t>
                            </m:r>
                            <m:r>
                              <a:rPr lang="en-US" sz="1600" b="0" i="0" smtClean="0">
                                <a:latin typeface="Cambria Math"/>
                              </a:rPr>
                              <m:t>[</m:t>
                            </m:r>
                            <m:sSup>
                              <m:sSupPr>
                                <m:ctrlPr>
                                  <a:rPr lang="en-US" sz="1600" i="1">
                                    <a:latin typeface="Cambria Math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/>
                                      </a:rPr>
                                      <m:t>𝑊</m:t>
                                    </m:r>
                                    <m:r>
                                      <a:rPr lang="en-US" sz="1600" i="1">
                                        <a:latin typeface="Cambria Math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  <m:sup>
                                <m:r>
                                  <a:rPr lang="en-US" sz="1600" b="0" i="1" smtClean="0">
                                    <a:latin typeface="Cambria Math"/>
                                  </a:rPr>
                                  <m:t>3</m:t>
                                </m:r>
                              </m:sup>
                            </m:sSup>
                            <m:r>
                              <a:rPr lang="en-US" sz="1600" b="0" i="1" smtClean="0">
                                <a:latin typeface="Cambria Math"/>
                              </a:rPr>
                              <m:t>]=2.</m:t>
                            </m:r>
                            <m:r>
                              <a:rPr lang="en-US" sz="1600" b="0" i="0" smtClean="0">
                                <a:latin typeface="Cambria Math"/>
                              </a:rPr>
                              <m:t>27</m:t>
                            </m:r>
                          </m:oMath>
                        </m:oMathPara>
                      </a14:m>
                      <a:endParaRPr lang="en-US" sz="1600" dirty="0"/>
                    </a:p>
                  </p:txBody>
                </p:sp>
              </mc:Choice>
              <mc:Fallback xmlns="">
                <p:sp>
                  <p:nvSpPr>
                    <p:cNvPr id="26" name="TextBox 25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720192" y="6064403"/>
                      <a:ext cx="2226129" cy="703782"/>
                    </a:xfrm>
                    <a:prstGeom prst="rect">
                      <a:avLst/>
                    </a:prstGeom>
                    <a:blipFill rotWithShape="1">
                      <a:blip r:embed="rId9"/>
                      <a:stretch>
                        <a:fillRect b="-4274"/>
                      </a:stretch>
                    </a:blipFill>
                    <a:ln>
                      <a:solidFill>
                        <a:schemeClr val="accent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23" name="Straight Connector 22"/>
                <p:cNvCxnSpPr/>
                <p:nvPr/>
              </p:nvCxnSpPr>
              <p:spPr>
                <a:xfrm>
                  <a:off x="4710792" y="5334000"/>
                  <a:ext cx="0" cy="31857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4" name="TextBox 23"/>
                    <p:cNvSpPr txBox="1"/>
                    <p:nvPr/>
                  </p:nvSpPr>
                  <p:spPr>
                    <a:xfrm>
                      <a:off x="3720192" y="5668412"/>
                      <a:ext cx="2226128" cy="453747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accent1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1600" b="0" i="1" smtClean="0">
                                    <a:latin typeface="Cambria Math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/>
                                      </a:rPr>
                                      <m:t>𝑊</m:t>
                                    </m:r>
                                    <m:r>
                                      <a:rPr lang="en-US" sz="1600" i="1">
                                        <a:latin typeface="Cambria Math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  <m:sup>
                                <m:r>
                                  <a:rPr lang="en-US" sz="1600" b="0" i="1" smtClean="0">
                                    <a:latin typeface="Cambria Math"/>
                                  </a:rPr>
                                  <m:t>3</m:t>
                                </m:r>
                              </m:sup>
                            </m:sSup>
                            <m:r>
                              <a:rPr lang="en-US" sz="1600" b="0" i="1" smtClean="0">
                                <a:latin typeface="Cambria Math"/>
                              </a:rPr>
                              <m:t>={</m:t>
                            </m:r>
                            <m:r>
                              <a:rPr lang="en-US" sz="1600" b="0" i="1" smtClean="0">
                                <a:latin typeface="Cambria Math"/>
                              </a:rPr>
                              <m:t>𝐵</m:t>
                            </m:r>
                            <m:r>
                              <a:rPr lang="en-US" sz="1600" b="0" i="1" smtClean="0">
                                <a:latin typeface="Cambria Math"/>
                              </a:rPr>
                              <m:t>,</m:t>
                            </m:r>
                            <m:r>
                              <a:rPr lang="en-US" sz="1600" b="0" i="1" smtClean="0">
                                <a:latin typeface="Cambria Math"/>
                              </a:rPr>
                              <m:t>𝐶</m:t>
                            </m:r>
                            <m:r>
                              <a:rPr lang="en-US" sz="1600" b="0" i="1" smtClean="0">
                                <a:latin typeface="Cambria Math"/>
                              </a:rPr>
                              <m:t>,</m:t>
                            </m:r>
                            <m:r>
                              <a:rPr lang="en-US" sz="1600" b="0" i="1" smtClean="0">
                                <a:latin typeface="Cambria Math"/>
                              </a:rPr>
                              <m:t>𝐸</m:t>
                            </m:r>
                            <m:r>
                              <a:rPr lang="en-US" sz="1600" b="0" i="1" smtClean="0">
                                <a:latin typeface="Cambria Math"/>
                              </a:rPr>
                              <m:t>}</m:t>
                            </m:r>
                          </m:oMath>
                        </m:oMathPara>
                      </a14:m>
                      <a:endParaRPr lang="en-US" sz="1600" dirty="0"/>
                    </a:p>
                  </p:txBody>
                </p:sp>
              </mc:Choice>
              <mc:Fallback xmlns="">
                <p:sp>
                  <p:nvSpPr>
                    <p:cNvPr id="28" name="TextBox 27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720192" y="5668413"/>
                      <a:ext cx="2226128" cy="386260"/>
                    </a:xfrm>
                    <a:prstGeom prst="rect">
                      <a:avLst/>
                    </a:prstGeom>
                    <a:blipFill rotWithShape="1">
                      <a:blip r:embed="rId10"/>
                      <a:stretch>
                        <a:fillRect b="-13846"/>
                      </a:stretch>
                    </a:blipFill>
                    <a:ln>
                      <a:solidFill>
                        <a:schemeClr val="accent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16" name="Rounded Rectangle 15"/>
              <p:cNvSpPr/>
              <p:nvPr/>
            </p:nvSpPr>
            <p:spPr>
              <a:xfrm rot="20688412">
                <a:off x="1157264" y="2244179"/>
                <a:ext cx="4961110" cy="870914"/>
              </a:xfrm>
              <a:prstGeom prst="roundRect">
                <a:avLst/>
              </a:prstGeom>
              <a:noFill/>
              <a:ln w="38100">
                <a:solidFill>
                  <a:srgbClr val="00B0F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grpSp>
            <p:nvGrpSpPr>
              <p:cNvPr id="17" name="Group 16"/>
              <p:cNvGrpSpPr/>
              <p:nvPr/>
            </p:nvGrpSpPr>
            <p:grpSpPr>
              <a:xfrm>
                <a:off x="3737492" y="43005"/>
                <a:ext cx="2226129" cy="1553017"/>
                <a:chOff x="3907970" y="-568870"/>
                <a:chExt cx="2226129" cy="1553017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9" name="TextBox 18"/>
                    <p:cNvSpPr txBox="1"/>
                    <p:nvPr/>
                  </p:nvSpPr>
                  <p:spPr>
                    <a:xfrm>
                      <a:off x="3907970" y="-182610"/>
                      <a:ext cx="2226129" cy="788627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accent1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m:rPr>
                                <m:sty m:val="p"/>
                              </m:rPr>
                              <a:rPr lang="en-US" sz="1600" b="0" i="0" smtClean="0">
                                <a:latin typeface="Cambria Math"/>
                              </a:rPr>
                              <m:t>MC</m:t>
                            </m:r>
                            <m:r>
                              <a:rPr lang="en-US" sz="1600" b="0" i="0" smtClean="0">
                                <a:latin typeface="Cambria Math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n-US" sz="1600" i="1">
                                    <a:latin typeface="Cambria Math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/>
                                      </a:rPr>
                                      <m:t>𝑊</m:t>
                                    </m:r>
                                    <m:r>
                                      <a:rPr lang="en-US" sz="1600" i="1">
                                        <a:latin typeface="Cambria Math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  <m:sup>
                                <m:r>
                                  <a:rPr lang="en-US" sz="1600" b="0" i="1" smtClean="0">
                                    <a:latin typeface="Cambria Math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1600" b="0" i="1" smtClean="0">
                                <a:latin typeface="Cambria Math"/>
                              </a:rPr>
                              <m:t>)=0.788</m:t>
                            </m:r>
                          </m:oMath>
                        </m:oMathPara>
                      </a14:m>
                      <a:endParaRPr lang="en-US" sz="1600" dirty="0" smtClean="0"/>
                    </a:p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m:rPr>
                                <m:sty m:val="p"/>
                              </m:rPr>
                              <a:rPr lang="en-US" sz="1600" b="0" i="0" smtClean="0">
                                <a:latin typeface="Cambria Math"/>
                              </a:rPr>
                              <m:t>E</m:t>
                            </m:r>
                            <m:r>
                              <a:rPr lang="en-US" sz="1600" b="0" i="0" smtClean="0">
                                <a:latin typeface="Cambria Math"/>
                              </a:rPr>
                              <m:t>[</m:t>
                            </m:r>
                            <m:sSup>
                              <m:sSupPr>
                                <m:ctrlPr>
                                  <a:rPr lang="en-US" sz="1600" i="1">
                                    <a:latin typeface="Cambria Math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/>
                                      </a:rPr>
                                      <m:t>𝑊</m:t>
                                    </m:r>
                                    <m:r>
                                      <a:rPr lang="en-US" sz="1600" i="1">
                                        <a:latin typeface="Cambria Math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  <m:sup>
                                <m:r>
                                  <a:rPr lang="en-US" sz="1600" b="0" i="1" smtClean="0">
                                    <a:latin typeface="Cambria Math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1600" b="0" i="1" smtClean="0">
                                <a:latin typeface="Cambria Math"/>
                              </a:rPr>
                              <m:t>]=2.36</m:t>
                            </m:r>
                          </m:oMath>
                        </m:oMathPara>
                      </a14:m>
                      <a:endParaRPr lang="en-US" sz="1600" dirty="0"/>
                    </a:p>
                  </p:txBody>
                </p:sp>
              </mc:Choice>
              <mc:Fallback xmlns="">
                <p:sp>
                  <p:nvSpPr>
                    <p:cNvPr id="35" name="TextBox 34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907970" y="-182610"/>
                      <a:ext cx="2226129" cy="703782"/>
                    </a:xfrm>
                    <a:prstGeom prst="rect">
                      <a:avLst/>
                    </a:prstGeom>
                    <a:blipFill rotWithShape="1">
                      <a:blip r:embed="rId11"/>
                      <a:stretch>
                        <a:fillRect b="-4274"/>
                      </a:stretch>
                    </a:blipFill>
                    <a:ln>
                      <a:solidFill>
                        <a:schemeClr val="accent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0" name="TextBox 19"/>
                    <p:cNvSpPr txBox="1"/>
                    <p:nvPr/>
                  </p:nvSpPr>
                  <p:spPr>
                    <a:xfrm>
                      <a:off x="3907970" y="-568870"/>
                      <a:ext cx="2226129" cy="453747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accent1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1600" b="0" i="1" smtClean="0">
                                    <a:latin typeface="Cambria Math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/>
                                      </a:rPr>
                                      <m:t>𝑊</m:t>
                                    </m:r>
                                    <m:r>
                                      <a:rPr lang="en-US" sz="1600" i="1">
                                        <a:latin typeface="Cambria Math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  <m:sup>
                                <m:r>
                                  <a:rPr lang="en-US" sz="1600" b="0" i="1" smtClean="0">
                                    <a:latin typeface="Cambria Math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1600" b="0" i="1" smtClean="0">
                                <a:latin typeface="Cambria Math"/>
                              </a:rPr>
                              <m:t>={</m:t>
                            </m:r>
                            <m:r>
                              <a:rPr lang="en-US" sz="1600" b="0" i="1" smtClean="0">
                                <a:latin typeface="Cambria Math"/>
                              </a:rPr>
                              <m:t>𝐵</m:t>
                            </m:r>
                            <m:r>
                              <a:rPr lang="en-US" sz="1600" b="0" i="1" smtClean="0">
                                <a:latin typeface="Cambria Math"/>
                              </a:rPr>
                              <m:t>,</m:t>
                            </m:r>
                            <m:r>
                              <a:rPr lang="en-US" sz="1600" b="0" i="1" smtClean="0">
                                <a:latin typeface="Cambria Math"/>
                              </a:rPr>
                              <m:t>𝐶</m:t>
                            </m:r>
                            <m:r>
                              <a:rPr lang="en-US" sz="1600" b="0" i="1" smtClean="0">
                                <a:latin typeface="Cambria Math"/>
                              </a:rPr>
                              <m:t>,</m:t>
                            </m:r>
                            <m:r>
                              <a:rPr lang="en-US" sz="1600" b="0" i="1" smtClean="0">
                                <a:latin typeface="Cambria Math"/>
                              </a:rPr>
                              <m:t>𝐷</m:t>
                            </m:r>
                            <m:r>
                              <a:rPr lang="en-US" sz="1600" b="0" i="1" smtClean="0">
                                <a:latin typeface="Cambria Math"/>
                              </a:rPr>
                              <m:t>}</m:t>
                            </m:r>
                          </m:oMath>
                        </m:oMathPara>
                      </a14:m>
                      <a:endParaRPr lang="en-US" sz="1600" dirty="0"/>
                    </a:p>
                  </p:txBody>
                </p:sp>
              </mc:Choice>
              <mc:Fallback xmlns="">
                <p:sp>
                  <p:nvSpPr>
                    <p:cNvPr id="23" name="TextBox 22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907970" y="-568870"/>
                      <a:ext cx="2226129" cy="386260"/>
                    </a:xfrm>
                    <a:prstGeom prst="rect">
                      <a:avLst/>
                    </a:prstGeom>
                    <a:blipFill rotWithShape="1">
                      <a:blip r:embed="rId12"/>
                      <a:stretch>
                        <a:fillRect b="-12121"/>
                      </a:stretch>
                    </a:blipFill>
                    <a:ln>
                      <a:solidFill>
                        <a:schemeClr val="accent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21" name="Straight Connector 20"/>
                <p:cNvCxnSpPr>
                  <a:stCxn id="19" idx="2"/>
                </p:cNvCxnSpPr>
                <p:nvPr/>
              </p:nvCxnSpPr>
              <p:spPr>
                <a:xfrm>
                  <a:off x="5021035" y="606017"/>
                  <a:ext cx="895" cy="37813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Parallelogram 17"/>
                  <p:cNvSpPr/>
                  <p:nvPr/>
                </p:nvSpPr>
                <p:spPr>
                  <a:xfrm>
                    <a:off x="717916" y="109851"/>
                    <a:ext cx="2574471" cy="481521"/>
                  </a:xfrm>
                  <a:prstGeom prst="parallelogram">
                    <a:avLst/>
                  </a:prstGeom>
                  <a:solidFill>
                    <a:schemeClr val="tx1">
                      <a:lumMod val="6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>
                        <a:solidFill>
                          <a:schemeClr val="tx1"/>
                        </a:solidFill>
                      </a:rPr>
                      <a:t>Threshold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  <m:t>1</m:t>
                            </m:r>
                          </m:sub>
                        </m:sSub>
                      </m:oMath>
                    </a14:m>
                    <a:r>
                      <a:rPr lang="en-US" sz="1600" dirty="0" smtClean="0">
                        <a:solidFill>
                          <a:schemeClr val="tx1"/>
                        </a:solidFill>
                      </a:rPr>
                      <a:t> = 0.75</a:t>
                    </a:r>
                    <a:endParaRPr lang="en-US" sz="16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8" name="Parallelogram 17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17916" y="109851"/>
                    <a:ext cx="2574471" cy="481521"/>
                  </a:xfrm>
                  <a:prstGeom prst="parallelogram">
                    <a:avLst/>
                  </a:prstGeom>
                  <a:blipFill rotWithShape="1">
                    <a:blip r:embed="rId13"/>
                    <a:stretch>
                      <a:fillRect t="-7692" b="-28846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Parallelogram 5"/>
                <p:cNvSpPr/>
                <p:nvPr/>
              </p:nvSpPr>
              <p:spPr>
                <a:xfrm>
                  <a:off x="654541" y="593319"/>
                  <a:ext cx="2574471" cy="481521"/>
                </a:xfrm>
                <a:prstGeom prst="parallelogram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 smtClean="0">
                      <a:solidFill>
                        <a:schemeClr val="tx1"/>
                      </a:solidFill>
                    </a:rPr>
                    <a:t>Threshold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</a:rPr>
                            <m:t>𝜃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</a:rPr>
                            <m:t>2</m:t>
                          </m:r>
                        </m:sub>
                      </m:sSub>
                    </m:oMath>
                  </a14:m>
                  <a:r>
                    <a:rPr lang="en-US" sz="1600" dirty="0" smtClean="0">
                      <a:solidFill>
                        <a:schemeClr val="tx1"/>
                      </a:solidFill>
                    </a:rPr>
                    <a:t>= 0.82</a:t>
                  </a:r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" name="Parallelogram 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4541" y="593319"/>
                  <a:ext cx="2574471" cy="481521"/>
                </a:xfrm>
                <a:prstGeom prst="parallelogram">
                  <a:avLst/>
                </a:prstGeom>
                <a:blipFill rotWithShape="1">
                  <a:blip r:embed="rId14"/>
                  <a:stretch>
                    <a:fillRect t="-9615" b="-2692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8" name="TextBox 37"/>
          <p:cNvSpPr txBox="1"/>
          <p:nvPr/>
        </p:nvSpPr>
        <p:spPr>
          <a:xfrm>
            <a:off x="457200" y="5233915"/>
            <a:ext cx="8458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2400" dirty="0" smtClean="0"/>
              <a:t>How about others?</a:t>
            </a:r>
          </a:p>
          <a:p>
            <a:pPr marL="342900" indent="-342900">
              <a:buFontTx/>
              <a:buChar char="-"/>
            </a:pPr>
            <a:r>
              <a:rPr lang="en-US" sz="2400" dirty="0" smtClean="0"/>
              <a:t>There are too many possible combinations, we need better solutions</a:t>
            </a:r>
          </a:p>
        </p:txBody>
      </p:sp>
    </p:spTree>
    <p:extLst>
      <p:ext uri="{BB962C8B-B14F-4D97-AF65-F5344CB8AC3E}">
        <p14:creationId xmlns:p14="http://schemas.microsoft.com/office/powerpoint/2010/main" val="3131042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Running Example</a:t>
            </a:r>
          </a:p>
          <a:p>
            <a:r>
              <a:rPr lang="en-US" b="1" dirty="0">
                <a:solidFill>
                  <a:srgbClr val="00B0F0"/>
                </a:solidFill>
              </a:rPr>
              <a:t>Problem Definition</a:t>
            </a:r>
          </a:p>
          <a:p>
            <a:r>
              <a:rPr lang="en-US" dirty="0" smtClean="0"/>
              <a:t>Building WiseMarket</a:t>
            </a:r>
          </a:p>
          <a:p>
            <a:r>
              <a:rPr lang="en-US" dirty="0" smtClean="0"/>
              <a:t>Empirical Studies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8017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Definition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Investors</a:t>
            </a:r>
          </a:p>
          <a:p>
            <a:endParaRPr 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1793543"/>
            <a:ext cx="6096000" cy="25977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454925" y="4800600"/>
                <a:ext cx="84582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Tx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/>
                          </a:rPr>
                          <m:t>𝑣</m:t>
                        </m:r>
                      </m:e>
                      <m:sub>
                        <m:r>
                          <a:rPr lang="en-US" sz="2400" b="0" i="1" smtClean="0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 smtClean="0"/>
                  <a:t> is the actual invest choice of the investor</a:t>
                </a:r>
              </a:p>
              <a:p>
                <a:pPr marL="342900" indent="-342900">
                  <a:buFontTx/>
                  <a:buChar char="-"/>
                </a:pPr>
                <a:r>
                  <a:rPr lang="en-US" sz="2400" dirty="0" smtClean="0"/>
                  <a:t>The two options are assumed to have equal prior preference</a:t>
                </a: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925" y="4800600"/>
                <a:ext cx="8458200" cy="830997"/>
              </a:xfrm>
              <a:prstGeom prst="rect">
                <a:avLst/>
              </a:prstGeom>
              <a:blipFill rotWithShape="1">
                <a:blip r:embed="rId3"/>
                <a:stretch>
                  <a:fillRect l="-1081" t="-5882" b="-154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66563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Definition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Wise Market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r>
              <a:rPr lang="en-US" dirty="0" smtClean="0"/>
              <a:t>Market Opinion</a:t>
            </a:r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33400" y="5646719"/>
            <a:ext cx="8458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2400" dirty="0" smtClean="0"/>
              <a:t>The market size should be ODD to feature Majority Voting</a:t>
            </a:r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953" y="1712104"/>
            <a:ext cx="7837227" cy="1064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953" y="3352800"/>
            <a:ext cx="7837227" cy="18601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72004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Definition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Market Confidence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19812" y="4709572"/>
                <a:ext cx="8727743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Tx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/>
                          </a:rPr>
                          <m:t>𝐹</m:t>
                        </m:r>
                      </m:e>
                      <m:sub>
                        <m:r>
                          <a:rPr lang="en-US" sz="2400" b="0" i="1" smtClean="0">
                            <a:latin typeface="Cambria Math"/>
                          </a:rPr>
                          <m:t>𝑘</m:t>
                        </m:r>
                      </m:sub>
                    </m:sSub>
                    <m:r>
                      <a:rPr lang="en-US" sz="2400" b="0" i="1" smtClean="0">
                        <a:latin typeface="Cambria Math"/>
                      </a:rPr>
                      <m:t>={</m:t>
                    </m:r>
                    <m:r>
                      <a:rPr lang="en-US" sz="2400" b="0" i="1" smtClean="0">
                        <a:latin typeface="Cambria Math"/>
                      </a:rPr>
                      <m:t>𝐴</m:t>
                    </m:r>
                    <m:r>
                      <a:rPr lang="en-US" sz="2400" b="0" i="1" smtClean="0">
                        <a:latin typeface="Cambria Math"/>
                      </a:rPr>
                      <m:t>|</m:t>
                    </m:r>
                    <m:d>
                      <m:dPr>
                        <m:begChr m:val="|"/>
                        <m:endChr m:val="|"/>
                        <m:ctrlPr>
                          <a:rPr lang="en-US" sz="2400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/>
                          </a:rPr>
                          <m:t>𝐴</m:t>
                        </m:r>
                      </m:e>
                    </m:d>
                    <m:r>
                      <a:rPr lang="en-US" sz="2400" b="0" i="1" smtClean="0">
                        <a:latin typeface="Cambria Math"/>
                      </a:rPr>
                      <m:t>=</m:t>
                    </m:r>
                    <m:r>
                      <a:rPr lang="en-US" sz="2400" b="0" i="1" smtClean="0">
                        <a:latin typeface="Cambria Math"/>
                      </a:rPr>
                      <m:t>𝑘</m:t>
                    </m:r>
                    <m:r>
                      <a:rPr lang="en-US" sz="2400" b="0" i="1" smtClean="0">
                        <a:latin typeface="Cambria Math"/>
                      </a:rPr>
                      <m:t>,</m:t>
                    </m:r>
                    <m:r>
                      <a:rPr lang="en-US" sz="2400" b="0" i="1" smtClean="0">
                        <a:latin typeface="Cambria Math"/>
                      </a:rPr>
                      <m:t>𝐴</m:t>
                    </m:r>
                    <m:r>
                      <a:rPr lang="en-US" sz="2400" b="0" i="1" smtClean="0">
                        <a:latin typeface="Cambria Math"/>
                        <a:ea typeface="Cambria Math"/>
                      </a:rPr>
                      <m:t>⊆</m:t>
                    </m:r>
                    <m:sSub>
                      <m:sSubPr>
                        <m:ctrlPr>
                          <a:rPr lang="en-US" sz="2400" b="0" i="1" smtClean="0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/>
                            <a:ea typeface="Cambria Math"/>
                          </a:rPr>
                          <m:t>𝑊𝑀</m:t>
                        </m:r>
                      </m:e>
                      <m:sub>
                        <m:r>
                          <a:rPr lang="en-US" sz="2400" b="0" i="1" smtClean="0">
                            <a:latin typeface="Cambria Math"/>
                            <a:ea typeface="Cambria Math"/>
                          </a:rPr>
                          <m:t>𝑛</m:t>
                        </m:r>
                      </m:sub>
                    </m:sSub>
                    <m:r>
                      <a:rPr lang="en-US" sz="2400" b="0" i="1" smtClean="0">
                        <a:latin typeface="Cambria Math"/>
                      </a:rPr>
                      <m:t>}</m:t>
                    </m:r>
                  </m:oMath>
                </a14:m>
                <a:r>
                  <a:rPr lang="en-US" sz="2400" dirty="0" smtClean="0"/>
                  <a:t> is all the subsets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/>
                            <a:ea typeface="Cambria Math"/>
                          </a:rPr>
                          <m:t>𝑊𝑀</m:t>
                        </m:r>
                      </m:e>
                      <m:sub>
                        <m:r>
                          <a:rPr lang="en-US" sz="2400" b="0" i="1" smtClean="0">
                            <a:latin typeface="Cambria Math"/>
                            <a:ea typeface="Cambria Math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400" dirty="0" smtClean="0"/>
                  <a:t> with size </a:t>
                </a:r>
                <a:r>
                  <a:rPr lang="en-US" sz="2400" i="1" dirty="0" smtClean="0"/>
                  <a:t>k</a:t>
                </a:r>
              </a:p>
              <a:p>
                <a:pPr marL="342900" indent="-342900">
                  <a:buFontTx/>
                  <a:buChar char="-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/>
                          </a:rPr>
                          <m:t>𝐴</m:t>
                        </m:r>
                      </m:e>
                      <m:sup>
                        <m:r>
                          <a:rPr lang="en-US" sz="2400" b="0" i="1" smtClean="0">
                            <a:latin typeface="Cambria Math"/>
                          </a:rPr>
                          <m:t>𝑐</m:t>
                        </m:r>
                      </m:sup>
                    </m:sSup>
                  </m:oMath>
                </a14:m>
                <a:r>
                  <a:rPr lang="en-US" sz="2400" dirty="0" smtClean="0"/>
                  <a:t> is the complementary set of A</a:t>
                </a:r>
              </a:p>
              <a:p>
                <a:pPr marL="342900" indent="-342900">
                  <a:buFontTx/>
                  <a:buChar char="-"/>
                </a:pPr>
                <a:endParaRPr lang="en-US" sz="2400" dirty="0"/>
              </a:p>
              <a:p>
                <a:pPr marL="342900" indent="-342900">
                  <a:buFontTx/>
                  <a:buChar char="-"/>
                </a:pPr>
                <a:r>
                  <a:rPr lang="en-US" sz="2400" dirty="0" smtClean="0">
                    <a:solidFill>
                      <a:srgbClr val="00B050"/>
                    </a:solidFill>
                  </a:rPr>
                  <a:t>MC is the probability that the Majority wins</a:t>
                </a: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812" y="4709572"/>
                <a:ext cx="8727743" cy="1569660"/>
              </a:xfrm>
              <a:prstGeom prst="rect">
                <a:avLst/>
              </a:prstGeom>
              <a:blipFill rotWithShape="1">
                <a:blip r:embed="rId2"/>
                <a:stretch>
                  <a:fillRect l="-978" t="-3113" r="-698" b="-81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905000"/>
            <a:ext cx="6424168" cy="27704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26302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Definition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Market Cost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dirty="0" smtClean="0"/>
          </a:p>
          <a:p>
            <a:r>
              <a:rPr lang="en-US" dirty="0" smtClean="0"/>
              <a:t>Expected Market Cost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5334001" y="4343400"/>
            <a:ext cx="3581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2400" dirty="0" smtClean="0"/>
              <a:t>The lower the expected cost, the more economical the market </a:t>
            </a: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0883" y="1690048"/>
            <a:ext cx="6705600" cy="14977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0883" y="3813410"/>
            <a:ext cx="3874517" cy="2569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64903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19200" y="3886200"/>
            <a:ext cx="6926239" cy="2215991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 pitchFamily="18" charset="0"/>
                <a:cs typeface="Times New Roman" pitchFamily="18" charset="0"/>
              </a:rPr>
              <a:t>“How much better is it to get </a:t>
            </a:r>
            <a:r>
              <a:rPr lang="en-US" sz="4000" b="1" i="1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wisdom</a:t>
            </a:r>
            <a:r>
              <a:rPr lang="en-US" sz="4000" b="1" dirty="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 pitchFamily="18" charset="0"/>
                <a:cs typeface="Times New Roman" pitchFamily="18" charset="0"/>
              </a:rPr>
              <a:t> than gold!”</a:t>
            </a:r>
          </a:p>
          <a:p>
            <a:pPr algn="r"/>
            <a:r>
              <a:rPr lang="en-US" sz="4000" b="1" dirty="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 pitchFamily="18" charset="0"/>
                <a:cs typeface="Times New Roman" pitchFamily="18" charset="0"/>
              </a:rPr>
              <a:t>-Proverbs 16:16</a:t>
            </a:r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886769" y="1394067"/>
            <a:ext cx="51816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en-US" sz="2800" dirty="0" smtClean="0"/>
              <a:t>“Wait, did we miss something?”</a:t>
            </a:r>
          </a:p>
          <a:p>
            <a:pPr marL="457200" indent="-457200">
              <a:buFontTx/>
              <a:buChar char="-"/>
            </a:pPr>
            <a:endParaRPr lang="en-US" sz="2800" dirty="0" smtClean="0"/>
          </a:p>
          <a:p>
            <a:pPr marL="457200" indent="-457200">
              <a:buFontTx/>
              <a:buChar char="-"/>
            </a:pPr>
            <a:r>
              <a:rPr lang="en-US" sz="2800" dirty="0" smtClean="0"/>
              <a:t>“I don’t know. But King Solomon once said…”</a:t>
            </a:r>
            <a:endParaRPr lang="en-US" sz="2800" dirty="0"/>
          </a:p>
        </p:txBody>
      </p:sp>
      <p:pic>
        <p:nvPicPr>
          <p:cNvPr id="2050" name="Picture 2" descr="http://www.razzberrypress.com/uploads/WiseSolomon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295400"/>
            <a:ext cx="2677941" cy="2120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0863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Definition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Effective Market Problem	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1447800" y="4938215"/>
            <a:ext cx="5943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2400" b="1" dirty="0" smtClean="0">
                <a:solidFill>
                  <a:srgbClr val="00B050"/>
                </a:solidFill>
              </a:rPr>
              <a:t>A market </a:t>
            </a:r>
            <a:r>
              <a:rPr lang="en-US" sz="2400" b="1" i="1" dirty="0" smtClean="0">
                <a:solidFill>
                  <a:srgbClr val="00B050"/>
                </a:solidFill>
              </a:rPr>
              <a:t>BUILDER</a:t>
            </a:r>
            <a:r>
              <a:rPr lang="en-US" sz="2400" b="1" dirty="0" smtClean="0">
                <a:solidFill>
                  <a:srgbClr val="00B050"/>
                </a:solidFill>
              </a:rPr>
              <a:t> for tasks holders</a:t>
            </a: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905000"/>
            <a:ext cx="7772400" cy="22781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65495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Running Example</a:t>
            </a:r>
          </a:p>
          <a:p>
            <a:r>
              <a:rPr lang="en-US" dirty="0"/>
              <a:t>Problem Definition</a:t>
            </a:r>
          </a:p>
          <a:p>
            <a:r>
              <a:rPr lang="en-US" b="1" dirty="0">
                <a:solidFill>
                  <a:srgbClr val="00B0F0"/>
                </a:solidFill>
              </a:rPr>
              <a:t>Building WiseMarket</a:t>
            </a:r>
          </a:p>
          <a:p>
            <a:r>
              <a:rPr lang="en-US" dirty="0" smtClean="0"/>
              <a:t>Empirical Studies</a:t>
            </a:r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914400" y="4310418"/>
            <a:ext cx="7315200" cy="943970"/>
            <a:chOff x="838200" y="4241042"/>
            <a:chExt cx="7315200" cy="943970"/>
          </a:xfrm>
        </p:grpSpPr>
        <p:sp>
          <p:nvSpPr>
            <p:cNvPr id="4" name="Right Arrow 3"/>
            <p:cNvSpPr/>
            <p:nvPr/>
          </p:nvSpPr>
          <p:spPr>
            <a:xfrm>
              <a:off x="2833048" y="4241042"/>
              <a:ext cx="3276600" cy="4572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Quality</a:t>
              </a:r>
              <a:endParaRPr lang="en-US" b="1" dirty="0"/>
            </a:p>
          </p:txBody>
        </p:sp>
        <p:sp>
          <p:nvSpPr>
            <p:cNvPr id="5" name="Rounded Rectangle 4"/>
            <p:cNvSpPr/>
            <p:nvPr/>
          </p:nvSpPr>
          <p:spPr>
            <a:xfrm>
              <a:off x="838200" y="4343400"/>
              <a:ext cx="1447800" cy="762000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Exact</a:t>
              </a:r>
              <a:endParaRPr lang="en-US" b="1" dirty="0"/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6477000" y="4343400"/>
              <a:ext cx="1676400" cy="762000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Approximate</a:t>
              </a:r>
              <a:endParaRPr lang="en-US" b="1" dirty="0"/>
            </a:p>
          </p:txBody>
        </p:sp>
        <p:sp>
          <p:nvSpPr>
            <p:cNvPr id="9" name="Left Arrow 8"/>
            <p:cNvSpPr/>
            <p:nvPr/>
          </p:nvSpPr>
          <p:spPr>
            <a:xfrm>
              <a:off x="2833048" y="4727812"/>
              <a:ext cx="3206655" cy="457200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Efficiency</a:t>
              </a:r>
              <a:endParaRPr lang="en-US" b="1" dirty="0"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4457416" y="1985667"/>
            <a:ext cx="2971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en-US" b="1" dirty="0" smtClean="0">
                <a:solidFill>
                  <a:srgbClr val="00B0F0"/>
                </a:solidFill>
              </a:rPr>
              <a:t>Market Confidence</a:t>
            </a:r>
          </a:p>
          <a:p>
            <a:pPr marL="285750" indent="-285750">
              <a:buFont typeface="Wingdings" pitchFamily="2" charset="2"/>
              <a:buChar char="v"/>
            </a:pPr>
            <a:r>
              <a:rPr lang="en-US" b="1" dirty="0" smtClean="0">
                <a:solidFill>
                  <a:srgbClr val="00B0F0"/>
                </a:solidFill>
              </a:rPr>
              <a:t>Market Cost</a:t>
            </a:r>
          </a:p>
          <a:p>
            <a:pPr marL="285750" indent="-285750">
              <a:buFont typeface="Wingdings" pitchFamily="2" charset="2"/>
              <a:buChar char="v"/>
            </a:pPr>
            <a:r>
              <a:rPr lang="en-US" b="1" dirty="0" smtClean="0">
                <a:solidFill>
                  <a:srgbClr val="00B0F0"/>
                </a:solidFill>
              </a:rPr>
              <a:t>Market Building</a:t>
            </a:r>
          </a:p>
          <a:p>
            <a:pPr marL="285750" indent="-285750">
              <a:buFont typeface="Wingdings" pitchFamily="2" charset="2"/>
              <a:buChar char="v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7587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3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Market Confidence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 smtClean="0"/>
                  <a:t>Exact Calculation</a:t>
                </a:r>
              </a:p>
              <a:p>
                <a:pPr lvl="1"/>
                <a:r>
                  <a:rPr lang="en-US" dirty="0" smtClean="0">
                    <a:solidFill>
                      <a:srgbClr val="00B050"/>
                    </a:solidFill>
                  </a:rPr>
                  <a:t>Truth set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/>
                      </a:rPr>
                      <m:t>𝐶</m:t>
                    </m:r>
                  </m:oMath>
                </a14:m>
                <a:r>
                  <a:rPr lang="en-US" dirty="0" smtClean="0"/>
                  <a:t>: the set of investors who invest the same as the ground truth</a:t>
                </a:r>
              </a:p>
              <a:p>
                <a:pPr lvl="1"/>
                <a:r>
                  <a:rPr lang="en-US" dirty="0" smtClean="0"/>
                  <a:t>The size of the Truth set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|</m:t>
                    </m:r>
                    <m:r>
                      <a:rPr lang="en-US" b="0" i="1" smtClean="0">
                        <a:latin typeface="Cambria Math"/>
                      </a:rPr>
                      <m:t>𝐶</m:t>
                    </m:r>
                    <m:r>
                      <a:rPr lang="en-US" b="0" i="1" smtClean="0">
                        <a:latin typeface="Cambria Math"/>
                      </a:rPr>
                      <m:t>|</m:t>
                    </m:r>
                  </m:oMath>
                </a14:m>
                <a:r>
                  <a:rPr lang="en-US" dirty="0" smtClean="0"/>
                  <a:t> is a random variable following </a:t>
                </a:r>
                <a:r>
                  <a:rPr lang="en-US" dirty="0" smtClean="0">
                    <a:solidFill>
                      <a:srgbClr val="00B050"/>
                    </a:solidFill>
                  </a:rPr>
                  <a:t>Poisson Binomial Distribution</a:t>
                </a:r>
              </a:p>
              <a:p>
                <a:pPr lvl="1"/>
                <a:r>
                  <a:rPr lang="en-US" dirty="0" smtClean="0"/>
                  <a:t>Divide-and-conquer</a:t>
                </a:r>
              </a:p>
              <a:p>
                <a:pPr lvl="2"/>
                <a:r>
                  <a:rPr lang="en-US" dirty="0" smtClean="0">
                    <a:solidFill>
                      <a:srgbClr val="00B050"/>
                    </a:solidFill>
                  </a:rPr>
                  <a:t>Divide</a:t>
                </a:r>
                <a:r>
                  <a:rPr lang="en-US" dirty="0" smtClean="0"/>
                  <a:t> large market into two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 smtClean="0"/>
              </a:p>
              <a:p>
                <a:pPr lvl="1"/>
                <a:endParaRPr lang="en-US" dirty="0" smtClean="0"/>
              </a:p>
              <a:p>
                <a:pPr lvl="2"/>
                <a:r>
                  <a:rPr lang="en-US" dirty="0" smtClean="0"/>
                  <a:t>Using FFT to speedup convolution in </a:t>
                </a:r>
                <a:r>
                  <a:rPr lang="en-US" dirty="0" smtClean="0">
                    <a:solidFill>
                      <a:srgbClr val="00B050"/>
                    </a:solidFill>
                  </a:rPr>
                  <a:t>Merge</a:t>
                </a:r>
                <a:r>
                  <a:rPr lang="en-US" dirty="0" smtClean="0"/>
                  <a:t> phase</a:t>
                </a:r>
              </a:p>
              <a:p>
                <a:pPr lvl="1"/>
                <a:r>
                  <a:rPr lang="en-US" dirty="0" smtClean="0"/>
                  <a:t>Complexity: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𝑂</m:t>
                    </m:r>
                    <m:r>
                      <a:rPr lang="en-US" b="0" i="1" smtClean="0">
                        <a:latin typeface="Cambria Math"/>
                      </a:rPr>
                      <m:t>(</m:t>
                    </m:r>
                    <m:r>
                      <a:rPr lang="en-US" b="0" i="1" smtClean="0">
                        <a:latin typeface="Cambria Math"/>
                      </a:rPr>
                      <m:t>𝑛</m:t>
                    </m:r>
                    <m:sSup>
                      <m:sSupPr>
                        <m:ctrlPr>
                          <a:rPr lang="en-US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/>
                          </a:rPr>
                          <m:t>𝑙𝑜𝑔</m:t>
                        </m:r>
                      </m:e>
                      <m:sup>
                        <m:r>
                          <a:rPr lang="en-US" b="0" i="1" smtClean="0"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/>
                      </a:rPr>
                      <m:t>𝑛</m:t>
                    </m:r>
                    <m:r>
                      <a:rPr lang="en-US" b="0" i="1" smtClean="0">
                        <a:latin typeface="Cambria Math"/>
                      </a:rPr>
                      <m:t>)</m:t>
                    </m:r>
                  </m:oMath>
                </a14:m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 rotWithShape="1">
                <a:blip r:embed="rId2"/>
                <a:stretch>
                  <a:fillRect l="-593" t="-1111" b="-3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4197954"/>
            <a:ext cx="5562600" cy="9283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02452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Market Confidence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Exact Calculation</a:t>
            </a:r>
            <a:endParaRPr lang="en-US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905000"/>
            <a:ext cx="6553200" cy="406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22405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Market Confidence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A </a:t>
            </a:r>
            <a:r>
              <a:rPr lang="en-US" dirty="0" err="1" smtClean="0"/>
              <a:t>Chernoff</a:t>
            </a:r>
            <a:r>
              <a:rPr lang="en-US" dirty="0" smtClean="0"/>
              <a:t>-Inequality-based Bounding</a:t>
            </a:r>
            <a:endParaRPr lang="en-US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828800"/>
            <a:ext cx="7315200" cy="25152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892791" y="4987498"/>
                <a:ext cx="73152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Tx/>
                  <a:buChar char="-"/>
                </a:pPr>
                <a:r>
                  <a:rPr lang="en-US" sz="2400" dirty="0" smtClean="0"/>
                  <a:t>This gives us an upper bound of the market confidence</a:t>
                </a:r>
              </a:p>
              <a:p>
                <a:pPr marL="342900" indent="-342900">
                  <a:buFontTx/>
                  <a:buChar char="-"/>
                </a:pPr>
                <a:r>
                  <a:rPr lang="en-US" sz="2400" dirty="0" smtClean="0"/>
                  <a:t>Complexity: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/>
                      </a:rPr>
                      <m:t>𝑂</m:t>
                    </m:r>
                    <m:r>
                      <a:rPr lang="en-US" sz="2400" b="0" i="1" smtClean="0">
                        <a:latin typeface="Cambria Math"/>
                      </a:rPr>
                      <m:t>(</m:t>
                    </m:r>
                    <m:r>
                      <a:rPr lang="en-US" sz="2400" b="0" i="1" smtClean="0">
                        <a:latin typeface="Cambria Math"/>
                      </a:rPr>
                      <m:t>𝑛</m:t>
                    </m:r>
                    <m:r>
                      <a:rPr lang="en-US" sz="2400" b="0" i="1" smtClean="0">
                        <a:latin typeface="Cambria Math"/>
                      </a:rPr>
                      <m:t>)</m:t>
                    </m:r>
                  </m:oMath>
                </a14:m>
                <a:endParaRPr lang="en-US" sz="2400" dirty="0" smtClean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791" y="4987498"/>
                <a:ext cx="7315200" cy="830997"/>
              </a:xfrm>
              <a:prstGeom prst="rect">
                <a:avLst/>
              </a:prstGeom>
              <a:blipFill rotWithShape="1">
                <a:blip r:embed="rId3"/>
                <a:stretch>
                  <a:fillRect l="-1167" t="-5882" r="-1083" b="-16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39037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Market Confidence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Approximation Calculation</a:t>
            </a:r>
          </a:p>
          <a:p>
            <a:pPr lvl="1"/>
            <a:r>
              <a:rPr lang="en-US" dirty="0" smtClean="0"/>
              <a:t>Based on Central-Limit-Theorem</a:t>
            </a:r>
            <a:endParaRPr lang="en-US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275" y="2209800"/>
            <a:ext cx="6324600" cy="2072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685800" y="4282515"/>
                <a:ext cx="7924800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Tx/>
                  <a:buChar char="-"/>
                </a:pPr>
                <a:r>
                  <a:rPr lang="en-US" sz="2400" dirty="0" smtClean="0"/>
                  <a:t>Accurate especially when the population of candidate investor is huge</a:t>
                </a:r>
              </a:p>
              <a:p>
                <a:pPr marL="342900" indent="-342900">
                  <a:buFontTx/>
                  <a:buChar char="-"/>
                </a:pPr>
                <a:r>
                  <a:rPr lang="en-US" sz="2400" dirty="0" smtClean="0"/>
                  <a:t>Store the Standard Normal Distribution via hashing function</a:t>
                </a:r>
              </a:p>
              <a:p>
                <a:pPr marL="342900" indent="-342900">
                  <a:buFontTx/>
                  <a:buChar char="-"/>
                </a:pPr>
                <a:r>
                  <a:rPr lang="en-US" sz="2400" dirty="0" smtClean="0"/>
                  <a:t>Complexity: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/>
                      </a:rPr>
                      <m:t>𝑂</m:t>
                    </m:r>
                    <m:d>
                      <m:dPr>
                        <m:ctrlPr>
                          <a:rPr lang="en-US" sz="2400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/>
                          </a:rPr>
                          <m:t>𝑛</m:t>
                        </m:r>
                      </m:e>
                    </m:d>
                  </m:oMath>
                </a14:m>
                <a:endParaRPr lang="en-US" sz="2400" dirty="0" smtClean="0"/>
              </a:p>
              <a:p>
                <a:pPr marL="342900" indent="-342900">
                  <a:buFontTx/>
                  <a:buChar char="-"/>
                </a:pPr>
                <a:endParaRPr lang="en-US" sz="2400" dirty="0" smtClean="0"/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" y="4282515"/>
                <a:ext cx="7924800" cy="2308324"/>
              </a:xfrm>
              <a:prstGeom prst="rect">
                <a:avLst/>
              </a:prstGeom>
              <a:blipFill rotWithShape="1">
                <a:blip r:embed="rId3"/>
                <a:stretch>
                  <a:fillRect l="-1154" t="-21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23473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Market Confidence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Approximation Calculation</a:t>
            </a:r>
          </a:p>
          <a:p>
            <a:pPr lvl="1"/>
            <a:r>
              <a:rPr lang="en-US" dirty="0" smtClean="0"/>
              <a:t>Based on Central-Limit-Theorem</a:t>
            </a:r>
            <a:endParaRPr lang="en-US"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209800"/>
            <a:ext cx="7772400" cy="36737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17199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Market </a:t>
            </a:r>
            <a:r>
              <a:rPr lang="en-US" dirty="0" smtClean="0"/>
              <a:t>Cost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457200" y="1219200"/>
                <a:ext cx="8229600" cy="5257800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Exact Calculation</a:t>
                </a:r>
              </a:p>
              <a:p>
                <a:pPr lvl="1"/>
                <a:r>
                  <a:rPr lang="en-US" dirty="0" smtClean="0"/>
                  <a:t>Derived from the calculation of Market Confidence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 smtClean="0"/>
              </a:p>
              <a:p>
                <a:pPr lvl="1"/>
                <a:endParaRPr lang="en-US" dirty="0"/>
              </a:p>
              <a:p>
                <a:pPr lvl="1"/>
                <a:endParaRPr lang="en-US" dirty="0" smtClean="0"/>
              </a:p>
              <a:p>
                <a:pPr lvl="1"/>
                <a:endParaRPr lang="en-US" dirty="0"/>
              </a:p>
              <a:p>
                <a:pPr lvl="1"/>
                <a:endParaRPr lang="en-US" dirty="0" smtClean="0"/>
              </a:p>
              <a:p>
                <a:pPr lvl="1"/>
                <a:endParaRPr lang="en-US" dirty="0"/>
              </a:p>
              <a:p>
                <a:pPr lvl="1"/>
                <a:endParaRPr lang="en-US" dirty="0" smtClean="0"/>
              </a:p>
              <a:p>
                <a:pPr lvl="1"/>
                <a:endParaRPr lang="en-US" dirty="0"/>
              </a:p>
              <a:p>
                <a:pPr lvl="1"/>
                <a:r>
                  <a:rPr lang="en-US" sz="2000" dirty="0"/>
                  <a:t>Complexity: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/>
                      </a:rPr>
                      <m:t>𝑂</m:t>
                    </m:r>
                    <m:d>
                      <m:dPr>
                        <m:ctrlPr>
                          <a:rPr lang="en-US" sz="160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/>
                          </a:rPr>
                          <m:t>𝑛</m:t>
                        </m:r>
                        <m:sSup>
                          <m:sSup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𝑙𝑜𝑔</m:t>
                            </m:r>
                          </m:e>
                          <m:sup>
                            <m:r>
                              <a:rPr lang="en-US" sz="2000" i="1">
                                <a:latin typeface="Cambria Math"/>
                              </a:rPr>
                              <m:t>2</m:t>
                            </m:r>
                          </m:sup>
                        </m:sSup>
                        <m:r>
                          <a:rPr lang="en-US" sz="2000" i="1">
                            <a:latin typeface="Cambria Math"/>
                          </a:rPr>
                          <m:t>𝑛</m:t>
                        </m:r>
                      </m:e>
                    </m:d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457200" y="1219200"/>
                <a:ext cx="8229600" cy="5257800"/>
              </a:xfrm>
              <a:blipFill rotWithShape="1">
                <a:blip r:embed="rId2"/>
                <a:stretch>
                  <a:fillRect l="-593" t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812" y="2133600"/>
            <a:ext cx="7239000" cy="3511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96957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Market </a:t>
            </a:r>
            <a:r>
              <a:rPr lang="en-US" dirty="0" smtClean="0"/>
              <a:t>Cost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5257800"/>
          </a:xfrm>
        </p:spPr>
        <p:txBody>
          <a:bodyPr>
            <a:normAutofit/>
          </a:bodyPr>
          <a:lstStyle/>
          <a:p>
            <a:r>
              <a:rPr lang="en-US" dirty="0" smtClean="0"/>
              <a:t>Approximate Calculation</a:t>
            </a:r>
          </a:p>
          <a:p>
            <a:pPr lvl="1"/>
            <a:r>
              <a:rPr lang="en-US" dirty="0" smtClean="0"/>
              <a:t>Lower Bound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Upper Bound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sz="2000" dirty="0" smtClean="0"/>
          </a:p>
        </p:txBody>
      </p:sp>
      <p:pic>
        <p:nvPicPr>
          <p:cNvPr id="2253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2121739"/>
            <a:ext cx="5642218" cy="1612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4343400"/>
            <a:ext cx="5610225" cy="15341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14804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Market </a:t>
            </a:r>
            <a:r>
              <a:rPr lang="en-US" dirty="0" smtClean="0"/>
              <a:t>Cost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457200" y="1219200"/>
                <a:ext cx="8458200" cy="5257800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Approximate Calculation</a:t>
                </a:r>
              </a:p>
              <a:p>
                <a:endParaRPr lang="en-US" dirty="0"/>
              </a:p>
              <a:p>
                <a:endParaRPr lang="en-US" dirty="0" smtClean="0"/>
              </a:p>
              <a:p>
                <a:endParaRPr lang="en-US" dirty="0"/>
              </a:p>
              <a:p>
                <a:r>
                  <a:rPr lang="en-US" dirty="0" smtClean="0"/>
                  <a:t>So we can build algorithm with approximate ratio </a:t>
                </a:r>
                <a14:m>
                  <m:oMath xmlns:m="http://schemas.openxmlformats.org/officeDocument/2006/math">
                    <m:r>
                      <a:rPr lang="en-US" b="1" i="0" smtClean="0">
                        <a:solidFill>
                          <a:srgbClr val="00B050"/>
                        </a:solidFill>
                        <a:latin typeface="Cambria Math"/>
                      </a:rPr>
                      <m:t>(</m:t>
                    </m:r>
                    <m:r>
                      <a:rPr lang="en-US" b="1" i="1" smtClean="0">
                        <a:solidFill>
                          <a:srgbClr val="00B050"/>
                        </a:solidFill>
                        <a:latin typeface="Cambria Math"/>
                      </a:rPr>
                      <m:t>𝟑</m:t>
                    </m:r>
                    <m:r>
                      <a:rPr lang="en-US" b="1" i="1" smtClean="0">
                        <a:solidFill>
                          <a:srgbClr val="00B050"/>
                        </a:solidFill>
                        <a:latin typeface="Cambria Math"/>
                      </a:rPr>
                      <m:t>−</m:t>
                    </m:r>
                    <m:r>
                      <a:rPr lang="en-US" b="1" i="1" smtClean="0">
                        <a:solidFill>
                          <a:srgbClr val="00B050"/>
                        </a:solidFill>
                        <a:latin typeface="Cambria Math"/>
                      </a:rPr>
                      <m:t>𝟐</m:t>
                    </m:r>
                    <m:r>
                      <a:rPr lang="en-US" b="1" i="1" smtClean="0">
                        <a:solidFill>
                          <a:srgbClr val="00B050"/>
                        </a:solidFill>
                        <a:latin typeface="Cambria Math"/>
                        <a:ea typeface="Cambria Math"/>
                      </a:rPr>
                      <m:t>𝜽</m:t>
                    </m:r>
                    <m:r>
                      <a:rPr lang="en-US" b="1" i="1" smtClean="0">
                        <a:solidFill>
                          <a:srgbClr val="00B050"/>
                        </a:solidFill>
                        <a:latin typeface="Cambria Math"/>
                        <a:ea typeface="Cambria Math"/>
                      </a:rPr>
                      <m:t>)</m:t>
                    </m:r>
                  </m:oMath>
                </a14:m>
                <a:endParaRPr lang="en-US" b="1" dirty="0" smtClean="0">
                  <a:solidFill>
                    <a:srgbClr val="00B050"/>
                  </a:solidFill>
                </a:endParaRPr>
              </a:p>
              <a:p>
                <a:endParaRPr lang="en-US" dirty="0"/>
              </a:p>
              <a:p>
                <a:endParaRPr lang="en-US" dirty="0" smtClean="0"/>
              </a:p>
              <a:p>
                <a:endParaRPr lang="en-US" dirty="0"/>
              </a:p>
              <a:p>
                <a:endParaRPr lang="en-US" dirty="0" smtClean="0"/>
              </a:p>
              <a:p>
                <a:endParaRPr lang="en-US" dirty="0"/>
              </a:p>
              <a:p>
                <a:pPr lvl="1"/>
                <a:r>
                  <a:rPr lang="en-US" sz="2500" dirty="0"/>
                  <a:t>Complexity: </a:t>
                </a:r>
                <a14:m>
                  <m:oMath xmlns:m="http://schemas.openxmlformats.org/officeDocument/2006/math">
                    <m:r>
                      <a:rPr lang="en-US" sz="2500" b="0" i="1" smtClean="0">
                        <a:latin typeface="Cambria Math"/>
                      </a:rPr>
                      <m:t>𝑂</m:t>
                    </m:r>
                    <m:r>
                      <a:rPr lang="en-US" sz="2500" b="0" i="1" smtClean="0">
                        <a:latin typeface="Cambria Math"/>
                      </a:rPr>
                      <m:t>(</m:t>
                    </m:r>
                    <m:r>
                      <a:rPr lang="en-US" sz="2500" b="0" i="1" smtClean="0">
                        <a:latin typeface="Cambria Math"/>
                      </a:rPr>
                      <m:t>𝑛</m:t>
                    </m:r>
                    <m:r>
                      <a:rPr lang="en-US" sz="2500" b="0" i="1" smtClean="0">
                        <a:latin typeface="Cambria Math"/>
                      </a:rPr>
                      <m:t>)</m:t>
                    </m:r>
                  </m:oMath>
                </a14:m>
                <a:endParaRPr lang="en-US" dirty="0" smtClean="0"/>
              </a:p>
              <a:p>
                <a:pPr lvl="1"/>
                <a:endParaRPr lang="en-US" dirty="0"/>
              </a:p>
              <a:p>
                <a:pPr lvl="1"/>
                <a:endParaRPr lang="en-US" sz="2000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457200" y="1219200"/>
                <a:ext cx="8458200" cy="5257800"/>
              </a:xfrm>
              <a:blipFill rotWithShape="1">
                <a:blip r:embed="rId3"/>
                <a:stretch>
                  <a:fillRect l="-576" t="-1043" b="-12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828800"/>
            <a:ext cx="6934200" cy="1219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4456" y="3657600"/>
            <a:ext cx="6491288" cy="212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59188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5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Human Wisdom?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Human-intrinsic Tasks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86686" y="1904901"/>
            <a:ext cx="4490113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en-US" sz="2800" dirty="0" smtClean="0"/>
              <a:t>“Tony, I heard you are a very talented </a:t>
            </a:r>
            <a:r>
              <a:rPr lang="en-US" sz="2800" b="1" dirty="0" smtClean="0">
                <a:solidFill>
                  <a:srgbClr val="00B050"/>
                </a:solidFill>
              </a:rPr>
              <a:t>CS</a:t>
            </a:r>
            <a:r>
              <a:rPr lang="en-US" sz="2800" dirty="0" smtClean="0"/>
              <a:t> expert”</a:t>
            </a:r>
          </a:p>
          <a:p>
            <a:pPr marL="457200" indent="-457200">
              <a:buFontTx/>
              <a:buChar char="-"/>
            </a:pPr>
            <a:r>
              <a:rPr lang="en-US" sz="2800" dirty="0" smtClean="0"/>
              <a:t>“Yes…?”</a:t>
            </a:r>
          </a:p>
          <a:p>
            <a:pPr marL="457200" indent="-457200">
              <a:buFontTx/>
              <a:buChar char="-"/>
            </a:pPr>
            <a:r>
              <a:rPr lang="en-US" sz="2800" dirty="0" smtClean="0"/>
              <a:t>“You must be good at sorting “</a:t>
            </a:r>
          </a:p>
          <a:p>
            <a:pPr marL="457200" indent="-457200">
              <a:buFontTx/>
              <a:buChar char="-"/>
            </a:pPr>
            <a:r>
              <a:rPr lang="en-US" sz="2800" dirty="0" smtClean="0"/>
              <a:t>“I suppose so…?”</a:t>
            </a:r>
          </a:p>
          <a:p>
            <a:pPr marL="457200" indent="-457200">
              <a:buFontTx/>
              <a:buChar char="-"/>
            </a:pPr>
            <a:r>
              <a:rPr lang="en-US" sz="2800" dirty="0" smtClean="0"/>
              <a:t>“Great, help me to order my photos </a:t>
            </a:r>
            <a:r>
              <a:rPr lang="en-US" sz="2800" b="1" dirty="0" smtClean="0">
                <a:solidFill>
                  <a:srgbClr val="00B050"/>
                </a:solidFill>
              </a:rPr>
              <a:t>by age”</a:t>
            </a:r>
          </a:p>
          <a:p>
            <a:pPr marL="457200" indent="-457200">
              <a:buFontTx/>
              <a:buChar char="-"/>
            </a:pPr>
            <a:r>
              <a:rPr lang="en-US" sz="2800" dirty="0" smtClean="0"/>
              <a:t>“Ok… (lucky there are only 12)”</a:t>
            </a:r>
            <a:endParaRPr lang="en-US" sz="2800" b="1" dirty="0"/>
          </a:p>
        </p:txBody>
      </p:sp>
      <p:grpSp>
        <p:nvGrpSpPr>
          <p:cNvPr id="23" name="Group 22"/>
          <p:cNvGrpSpPr/>
          <p:nvPr/>
        </p:nvGrpSpPr>
        <p:grpSpPr>
          <a:xfrm>
            <a:off x="5105399" y="1884445"/>
            <a:ext cx="2109123" cy="3798590"/>
            <a:chOff x="5105399" y="1884445"/>
            <a:chExt cx="2109123" cy="379859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47195" y="1884445"/>
              <a:ext cx="875951" cy="654959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38571" y="5025786"/>
              <a:ext cx="875951" cy="657249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05399" y="3957841"/>
              <a:ext cx="877095" cy="657249"/>
            </a:xfrm>
            <a:prstGeom prst="rect">
              <a:avLst/>
            </a:prstGeom>
          </p:spPr>
        </p:pic>
      </p:grpSp>
      <p:grpSp>
        <p:nvGrpSpPr>
          <p:cNvPr id="25" name="Group 24"/>
          <p:cNvGrpSpPr/>
          <p:nvPr/>
        </p:nvGrpSpPr>
        <p:grpSpPr>
          <a:xfrm>
            <a:off x="5105400" y="2889895"/>
            <a:ext cx="3405668" cy="1725195"/>
            <a:chOff x="5105400" y="2889895"/>
            <a:chExt cx="3405668" cy="1725195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05400" y="2891040"/>
              <a:ext cx="877095" cy="657249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38572" y="3956696"/>
              <a:ext cx="877096" cy="658394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33972" y="2889895"/>
              <a:ext cx="877096" cy="658394"/>
            </a:xfrm>
            <a:prstGeom prst="rect">
              <a:avLst/>
            </a:prstGeom>
          </p:spPr>
        </p:pic>
      </p:grpSp>
      <p:grpSp>
        <p:nvGrpSpPr>
          <p:cNvPr id="26" name="Group 25"/>
          <p:cNvGrpSpPr/>
          <p:nvPr/>
        </p:nvGrpSpPr>
        <p:grpSpPr>
          <a:xfrm>
            <a:off x="6338572" y="1881008"/>
            <a:ext cx="2172496" cy="3802027"/>
            <a:chOff x="6338572" y="1881008"/>
            <a:chExt cx="2172496" cy="3802027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38572" y="2891041"/>
              <a:ext cx="877095" cy="657249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33972" y="1881008"/>
              <a:ext cx="877096" cy="658394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33972" y="5024641"/>
              <a:ext cx="877096" cy="658394"/>
            </a:xfrm>
            <a:prstGeom prst="rect">
              <a:avLst/>
            </a:prstGeom>
          </p:spPr>
        </p:pic>
      </p:grpSp>
      <p:grpSp>
        <p:nvGrpSpPr>
          <p:cNvPr id="27" name="Group 26"/>
          <p:cNvGrpSpPr/>
          <p:nvPr/>
        </p:nvGrpSpPr>
        <p:grpSpPr>
          <a:xfrm>
            <a:off x="5105400" y="1881008"/>
            <a:ext cx="3405668" cy="4140581"/>
            <a:chOff x="5105400" y="1881008"/>
            <a:chExt cx="3405668" cy="4140581"/>
          </a:xfrm>
        </p:grpSpPr>
        <p:grpSp>
          <p:nvGrpSpPr>
            <p:cNvPr id="24" name="Group 23"/>
            <p:cNvGrpSpPr/>
            <p:nvPr/>
          </p:nvGrpSpPr>
          <p:grpSpPr>
            <a:xfrm>
              <a:off x="5105400" y="1881008"/>
              <a:ext cx="3405668" cy="3802027"/>
              <a:chOff x="5105400" y="1881008"/>
              <a:chExt cx="3405668" cy="3802027"/>
            </a:xfrm>
          </p:grpSpPr>
          <p:pic>
            <p:nvPicPr>
              <p:cNvPr id="13" name="Picture 12"/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33972" y="3957841"/>
                <a:ext cx="877096" cy="658394"/>
              </a:xfrm>
              <a:prstGeom prst="rect">
                <a:avLst/>
              </a:prstGeom>
            </p:spPr>
          </p:pic>
          <p:pic>
            <p:nvPicPr>
              <p:cNvPr id="14" name="Picture 13"/>
              <p:cNvPicPr>
                <a:picLocks noChangeAspect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05400" y="5024641"/>
                <a:ext cx="877096" cy="658394"/>
              </a:xfrm>
              <a:prstGeom prst="rect">
                <a:avLst/>
              </a:prstGeom>
            </p:spPr>
          </p:pic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38572" y="1881008"/>
                <a:ext cx="877096" cy="658394"/>
              </a:xfrm>
              <a:prstGeom prst="rect">
                <a:avLst/>
              </a:prstGeom>
            </p:spPr>
          </p:pic>
        </p:grpSp>
        <p:sp>
          <p:nvSpPr>
            <p:cNvPr id="18" name="TextBox 17"/>
            <p:cNvSpPr txBox="1"/>
            <p:nvPr/>
          </p:nvSpPr>
          <p:spPr>
            <a:xfrm>
              <a:off x="5428280" y="5683035"/>
              <a:ext cx="30827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i="1" dirty="0" smtClean="0">
                  <a:latin typeface="Cambria" pitchFamily="18" charset="0"/>
                </a:rPr>
                <a:t>Noah Kalina’s Daily Collection</a:t>
              </a:r>
              <a:endParaRPr lang="en-US" sz="1600" i="1" dirty="0">
                <a:latin typeface="Cambria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66967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Market </a:t>
            </a:r>
            <a:r>
              <a:rPr lang="en-US" dirty="0" smtClean="0"/>
              <a:t>Building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458200" cy="5257800"/>
          </a:xfrm>
        </p:spPr>
        <p:txBody>
          <a:bodyPr>
            <a:normAutofit/>
          </a:bodyPr>
          <a:lstStyle/>
          <a:p>
            <a:r>
              <a:rPr lang="en-US" dirty="0" smtClean="0"/>
              <a:t>Early Termination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Chernoff Bound as pruning Condition</a:t>
            </a:r>
          </a:p>
          <a:p>
            <a:r>
              <a:rPr lang="en-US" dirty="0" smtClean="0"/>
              <a:t>Using </a:t>
            </a:r>
            <a:r>
              <a:rPr lang="en-US" dirty="0" err="1" smtClean="0"/>
              <a:t>MergeRank</a:t>
            </a:r>
            <a:r>
              <a:rPr lang="en-US" dirty="0" smtClean="0"/>
              <a:t> to generate combination in sequence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sz="2000" dirty="0" smtClean="0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828800"/>
            <a:ext cx="7254922" cy="2115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51751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Market </a:t>
            </a:r>
            <a:r>
              <a:rPr lang="en-US" dirty="0" smtClean="0"/>
              <a:t>Building</a:t>
            </a:r>
            <a:endParaRPr lang="en-US" dirty="0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1828799"/>
            <a:ext cx="5638800" cy="43553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458200" cy="609599"/>
          </a:xfrm>
        </p:spPr>
        <p:txBody>
          <a:bodyPr>
            <a:normAutofit/>
          </a:bodyPr>
          <a:lstStyle/>
          <a:p>
            <a:r>
              <a:rPr lang="en-US" dirty="0" smtClean="0"/>
              <a:t>Overall Algorithm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0617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6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Running Example</a:t>
            </a:r>
          </a:p>
          <a:p>
            <a:r>
              <a:rPr lang="en-US" dirty="0"/>
              <a:t>Problem Definition</a:t>
            </a:r>
          </a:p>
          <a:p>
            <a:r>
              <a:rPr lang="en-US" dirty="0" smtClean="0"/>
              <a:t>Building WiseMarket</a:t>
            </a:r>
          </a:p>
          <a:p>
            <a:r>
              <a:rPr lang="en-US" b="1" dirty="0">
                <a:solidFill>
                  <a:srgbClr val="00B0F0"/>
                </a:solidFill>
              </a:rPr>
              <a:t>Empirical Studies</a:t>
            </a:r>
          </a:p>
        </p:txBody>
      </p:sp>
    </p:spTree>
    <p:extLst>
      <p:ext uri="{BB962C8B-B14F-4D97-AF65-F5344CB8AC3E}">
        <p14:creationId xmlns:p14="http://schemas.microsoft.com/office/powerpoint/2010/main" val="2477587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Empirical </a:t>
            </a:r>
            <a:r>
              <a:rPr lang="en-US" b="1" dirty="0" smtClean="0">
                <a:solidFill>
                  <a:srgbClr val="00B0F0"/>
                </a:solidFill>
              </a:rPr>
              <a:t>Studies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Datasets</a:t>
            </a:r>
          </a:p>
          <a:p>
            <a:pPr lvl="1"/>
            <a:r>
              <a:rPr lang="en-US" dirty="0" smtClean="0"/>
              <a:t>Synthetic</a:t>
            </a:r>
          </a:p>
          <a:p>
            <a:pPr lvl="2"/>
            <a:r>
              <a:rPr lang="en-US" dirty="0" smtClean="0"/>
              <a:t>Normal Distribution</a:t>
            </a:r>
          </a:p>
          <a:p>
            <a:pPr lvl="2"/>
            <a:r>
              <a:rPr lang="en-US" dirty="0" err="1" smtClean="0"/>
              <a:t>Zipf</a:t>
            </a:r>
            <a:r>
              <a:rPr lang="en-US" dirty="0" smtClean="0"/>
              <a:t> Distribution</a:t>
            </a:r>
          </a:p>
          <a:p>
            <a:pPr lvl="1"/>
            <a:r>
              <a:rPr lang="en-US" dirty="0" smtClean="0"/>
              <a:t>Real Data – Infer from Weibo data</a:t>
            </a:r>
          </a:p>
          <a:p>
            <a:pPr lvl="2"/>
            <a:r>
              <a:rPr lang="en-US" dirty="0" smtClean="0"/>
              <a:t>PageRank-based Inferring</a:t>
            </a:r>
          </a:p>
          <a:p>
            <a:pPr lvl="2"/>
            <a:r>
              <a:rPr lang="en-US" dirty="0" smtClean="0"/>
              <a:t>Sentimental Analysis Benchmark Inferring</a:t>
            </a:r>
          </a:p>
          <a:p>
            <a:r>
              <a:rPr lang="en-US" dirty="0" smtClean="0"/>
              <a:t>Environment</a:t>
            </a:r>
          </a:p>
          <a:p>
            <a:pPr lvl="1"/>
            <a:r>
              <a:rPr lang="en-US" dirty="0" smtClean="0"/>
              <a:t>2 Intel(R) Core(TM) 2.13GHz</a:t>
            </a:r>
          </a:p>
          <a:p>
            <a:pPr lvl="1"/>
            <a:r>
              <a:rPr lang="en-US" dirty="0" smtClean="0"/>
              <a:t>2G Memory</a:t>
            </a:r>
          </a:p>
          <a:p>
            <a:pPr lvl="1"/>
            <a:r>
              <a:rPr lang="en-US" dirty="0" smtClean="0"/>
              <a:t>Microsoft 64-bit Win 7</a:t>
            </a:r>
          </a:p>
        </p:txBody>
      </p:sp>
    </p:spTree>
    <p:extLst>
      <p:ext uri="{BB962C8B-B14F-4D97-AF65-F5344CB8AC3E}">
        <p14:creationId xmlns:p14="http://schemas.microsoft.com/office/powerpoint/2010/main" val="3836020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Empirical </a:t>
            </a:r>
            <a:r>
              <a:rPr lang="en-US" b="1" dirty="0" smtClean="0">
                <a:solidFill>
                  <a:srgbClr val="00B0F0"/>
                </a:solidFill>
              </a:rPr>
              <a:t>Studies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Traits of MC and Cost</a:t>
            </a:r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1676400"/>
            <a:ext cx="5105400" cy="20452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4038600"/>
            <a:ext cx="5105400" cy="21025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8163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6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66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Empirical </a:t>
            </a:r>
            <a:r>
              <a:rPr lang="en-US" b="1" dirty="0" smtClean="0">
                <a:solidFill>
                  <a:srgbClr val="00B0F0"/>
                </a:solidFill>
              </a:rPr>
              <a:t>Studies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Algorithms for calculating MC and Cost</a:t>
            </a:r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101" y="2209800"/>
            <a:ext cx="8229600" cy="30830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60361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6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B0F0"/>
                </a:solidFill>
              </a:rPr>
              <a:t>Empirical Studies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On the Approximation algorithm for Cost</a:t>
            </a:r>
          </a:p>
          <a:p>
            <a:pPr lvl="1"/>
            <a:r>
              <a:rPr lang="en-US" dirty="0" smtClean="0"/>
              <a:t>Lower bound of the Cost have condition: the Confidence must satisfy the threshold(Theorem 2)</a:t>
            </a:r>
            <a:endParaRPr lang="en-US" dirty="0"/>
          </a:p>
          <a:p>
            <a:endParaRPr lang="en-US" dirty="0" smtClean="0"/>
          </a:p>
          <a:p>
            <a:endParaRPr lang="en-US" sz="1600" dirty="0"/>
          </a:p>
          <a:p>
            <a:endParaRPr lang="en-US" sz="1200" dirty="0" smtClean="0"/>
          </a:p>
          <a:p>
            <a:endParaRPr lang="en-US" dirty="0" smtClean="0"/>
          </a:p>
          <a:p>
            <a:r>
              <a:rPr lang="en-US" dirty="0" smtClean="0"/>
              <a:t>EMP Algorithm</a:t>
            </a:r>
          </a:p>
          <a:p>
            <a:endParaRPr lang="en-US" dirty="0"/>
          </a:p>
        </p:txBody>
      </p:sp>
      <p:pic>
        <p:nvPicPr>
          <p:cNvPr id="286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2465697"/>
            <a:ext cx="4356304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4495800"/>
            <a:ext cx="4356304" cy="17370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65744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86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67400" y="4876800"/>
            <a:ext cx="2667000" cy="990600"/>
          </a:xfrm>
        </p:spPr>
        <p:txBody>
          <a:bodyPr/>
          <a:lstStyle/>
          <a:p>
            <a:r>
              <a:rPr lang="en-US" dirty="0" smtClean="0"/>
              <a:t>Thank You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14400" y="1591270"/>
            <a:ext cx="3124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 smtClean="0">
                <a:solidFill>
                  <a:srgbClr val="00B0F0"/>
                </a:solidFill>
              </a:rPr>
              <a:t>Q &amp; A</a:t>
            </a:r>
            <a:endParaRPr lang="en-US" sz="5400" b="1" dirty="0">
              <a:solidFill>
                <a:srgbClr val="00B0F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2667000"/>
            <a:ext cx="3200400" cy="2294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110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Human Wisdom?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Human-intrinsic Tasks</a:t>
            </a:r>
          </a:p>
          <a:p>
            <a:pPr lvl="1"/>
            <a:r>
              <a:rPr lang="en-US" dirty="0" smtClean="0"/>
              <a:t>The tasks entail human instincts or natural knowledge,</a:t>
            </a:r>
          </a:p>
          <a:p>
            <a:pPr lvl="1"/>
            <a:r>
              <a:rPr lang="en-US" dirty="0" smtClean="0"/>
              <a:t>The features are hard to be defined for computer programs by far</a:t>
            </a:r>
          </a:p>
          <a:p>
            <a:pPr lvl="1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52400" y="3492560"/>
            <a:ext cx="47244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en-US" sz="2800" dirty="0" smtClean="0"/>
              <a:t>“Tony, could you cluster these photos according to their </a:t>
            </a:r>
            <a:r>
              <a:rPr lang="en-US" sz="2800" b="1" dirty="0">
                <a:solidFill>
                  <a:srgbClr val="00B050"/>
                </a:solidFill>
              </a:rPr>
              <a:t>expressed feelings</a:t>
            </a:r>
            <a:r>
              <a:rPr lang="en-US" sz="2800" dirty="0" smtClean="0"/>
              <a:t>?”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5029200" y="2645391"/>
            <a:ext cx="3587262" cy="3558168"/>
            <a:chOff x="4648201" y="2667000"/>
            <a:chExt cx="3587262" cy="3558168"/>
          </a:xfrm>
        </p:grpSpPr>
        <p:pic>
          <p:nvPicPr>
            <p:cNvPr id="3074" name="Picture 2" descr="http://ifpblogs3g2.files.wordpress.com/2012/03/micro_expressions_tim_roth1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8201" y="2667000"/>
              <a:ext cx="3587262" cy="3200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/>
            <p:cNvSpPr txBox="1"/>
            <p:nvPr/>
          </p:nvSpPr>
          <p:spPr>
            <a:xfrm>
              <a:off x="5410200" y="5886614"/>
              <a:ext cx="234335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i="1" dirty="0" smtClean="0">
                  <a:latin typeface="Cambria" pitchFamily="18" charset="0"/>
                </a:rPr>
                <a:t>Stills from “Lie to me”</a:t>
              </a:r>
              <a:endParaRPr lang="en-US" sz="1600" i="1" dirty="0">
                <a:latin typeface="Cambria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01558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Human Wisdom?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Breaking Closed-world Assumption</a:t>
            </a:r>
          </a:p>
          <a:p>
            <a:pPr lvl="1"/>
            <a:r>
              <a:rPr lang="en-US" dirty="0" smtClean="0"/>
              <a:t>Human introduces new knowledge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09600" y="2133600"/>
            <a:ext cx="80772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en-US" sz="2800" dirty="0" smtClean="0"/>
              <a:t>“Tony, could you ask the database which buildings have </a:t>
            </a:r>
            <a:r>
              <a:rPr lang="en-US" sz="2800" b="1" dirty="0">
                <a:solidFill>
                  <a:srgbClr val="00B050"/>
                </a:solidFill>
              </a:rPr>
              <a:t>a red LED </a:t>
            </a:r>
            <a:r>
              <a:rPr lang="en-US" sz="2800" dirty="0" smtClean="0"/>
              <a:t>at Victoria Harbor? </a:t>
            </a:r>
          </a:p>
          <a:p>
            <a:pPr marL="457200" indent="-457200">
              <a:buFontTx/>
              <a:buChar char="-"/>
            </a:pPr>
            <a:r>
              <a:rPr lang="en-US" sz="2800" dirty="0" smtClean="0"/>
              <a:t>“Well, I’d better ask the Giant Rubber Duck instead of any database</a:t>
            </a:r>
            <a:r>
              <a:rPr lang="en-US" sz="2800" dirty="0"/>
              <a:t>”</a:t>
            </a:r>
            <a:endParaRPr lang="en-US" sz="2800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62000" y="4402926"/>
            <a:ext cx="2819399" cy="1876182"/>
          </a:xfrm>
          <a:prstGeom prst="rect">
            <a:avLst/>
          </a:prstGeom>
        </p:spPr>
      </p:pic>
      <p:pic>
        <p:nvPicPr>
          <p:cNvPr id="2052" name="Picture 4" descr="http://i466.photobucket.com/albums/rr22/he02552402/DSC06909-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3709861"/>
            <a:ext cx="4572000" cy="2569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2003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Human Wisdom?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Latent Factors</a:t>
            </a:r>
          </a:p>
          <a:p>
            <a:pPr lvl="1"/>
            <a:r>
              <a:rPr lang="en-US" dirty="0" smtClean="0"/>
              <a:t>Human make synthesized decision based on many factors</a:t>
            </a:r>
          </a:p>
          <a:p>
            <a:pPr lvl="1"/>
            <a:r>
              <a:rPr lang="en-US" dirty="0" smtClean="0"/>
              <a:t>Some of them might be latent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356" y="3048001"/>
            <a:ext cx="2445860" cy="1828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3048000"/>
            <a:ext cx="2436280" cy="1828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981200" y="4889367"/>
            <a:ext cx="51816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en-US" sz="2800" dirty="0" smtClean="0"/>
              <a:t>“See the wrinkles?”</a:t>
            </a:r>
          </a:p>
          <a:p>
            <a:pPr marL="457200" indent="-457200">
              <a:buFontTx/>
              <a:buChar char="-"/>
            </a:pPr>
            <a:r>
              <a:rPr lang="en-US" sz="2800" dirty="0" smtClean="0"/>
              <a:t>“Also the eyes, grow dimmer”</a:t>
            </a:r>
          </a:p>
          <a:p>
            <a:pPr marL="457200" indent="-457200">
              <a:buFontTx/>
              <a:buChar char="-"/>
            </a:pPr>
            <a:r>
              <a:rPr lang="en-US" sz="2800" dirty="0" smtClean="0"/>
              <a:t>“That’s because of age, indeed.”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307037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Human Wisdom?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Expenditures(</a:t>
            </a:r>
            <a:r>
              <a:rPr lang="en-US" dirty="0" err="1"/>
              <a:t>v.s</a:t>
            </a:r>
            <a:r>
              <a:rPr lang="en-US" dirty="0"/>
              <a:t>. Experts)</a:t>
            </a:r>
          </a:p>
          <a:p>
            <a:pPr lvl="1"/>
            <a:r>
              <a:rPr lang="en-US" dirty="0"/>
              <a:t>Crowds are much </a:t>
            </a:r>
            <a:r>
              <a:rPr lang="en-US" sz="2800" b="1" dirty="0">
                <a:solidFill>
                  <a:srgbClr val="00B050"/>
                </a:solidFill>
              </a:rPr>
              <a:t>cheaper</a:t>
            </a:r>
            <a:r>
              <a:rPr lang="en-US" dirty="0"/>
              <a:t> than </a:t>
            </a:r>
            <a:r>
              <a:rPr lang="en-US" dirty="0" smtClean="0"/>
              <a:t>Experts (on trivial human tasks)</a:t>
            </a:r>
          </a:p>
          <a:p>
            <a:pPr lvl="1"/>
            <a:r>
              <a:rPr lang="en-US" dirty="0" smtClean="0"/>
              <a:t>Online crowds are always </a:t>
            </a:r>
            <a:r>
              <a:rPr lang="en-US" sz="2800" b="1" dirty="0">
                <a:solidFill>
                  <a:srgbClr val="00B050"/>
                </a:solidFill>
              </a:rPr>
              <a:t>available</a:t>
            </a:r>
            <a:r>
              <a:rPr lang="en-US" dirty="0" smtClean="0"/>
              <a:t> and ready for tasks </a:t>
            </a:r>
          </a:p>
          <a:p>
            <a:pPr lvl="1"/>
            <a:endParaRPr lang="en-US" dirty="0" smtClean="0"/>
          </a:p>
          <a:p>
            <a:r>
              <a:rPr lang="en-US" dirty="0"/>
              <a:t>Globalization &amp; International </a:t>
            </a:r>
            <a:r>
              <a:rPr lang="en-US" dirty="0" smtClean="0"/>
              <a:t>Development</a:t>
            </a:r>
          </a:p>
          <a:p>
            <a:pPr lvl="1"/>
            <a:r>
              <a:rPr lang="en-US" dirty="0" smtClean="0"/>
              <a:t>“participant </a:t>
            </a:r>
            <a:r>
              <a:rPr lang="en-US" dirty="0"/>
              <a:t>pools are skewed towards poor users in </a:t>
            </a:r>
            <a:r>
              <a:rPr lang="en-US" sz="2800" b="1" dirty="0">
                <a:solidFill>
                  <a:srgbClr val="00B050"/>
                </a:solidFill>
              </a:rPr>
              <a:t>developing countries </a:t>
            </a:r>
            <a:r>
              <a:rPr lang="en-US" dirty="0" smtClean="0"/>
              <a:t>(Wiki)”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5661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57600" y="2021156"/>
            <a:ext cx="518160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en-US" sz="2800" dirty="0" smtClean="0"/>
              <a:t>Wisdom is within the human.</a:t>
            </a:r>
          </a:p>
          <a:p>
            <a:pPr marL="457200" indent="-457200">
              <a:buFontTx/>
              <a:buChar char="-"/>
            </a:pPr>
            <a:endParaRPr lang="en-US" sz="2800" dirty="0" smtClean="0"/>
          </a:p>
          <a:p>
            <a:pPr marL="457200" indent="-457200">
              <a:buFontTx/>
              <a:buChar char="-"/>
            </a:pPr>
            <a:r>
              <a:rPr lang="en-US" sz="2800" dirty="0" smtClean="0"/>
              <a:t>We need to dig it out, and </a:t>
            </a:r>
            <a:r>
              <a:rPr lang="en-US" sz="2800" b="1" i="1" dirty="0" smtClean="0"/>
              <a:t>manage</a:t>
            </a:r>
            <a:r>
              <a:rPr lang="en-US" sz="2800" dirty="0" smtClean="0"/>
              <a:t> them. </a:t>
            </a:r>
          </a:p>
          <a:p>
            <a:pPr marL="457200" indent="-457200">
              <a:buFontTx/>
              <a:buChar char="-"/>
            </a:pPr>
            <a:endParaRPr lang="en-US" sz="2800" dirty="0"/>
          </a:p>
          <a:p>
            <a:pPr marL="457200" indent="-457200">
              <a:buFontTx/>
              <a:buChar char="-"/>
            </a:pPr>
            <a:r>
              <a:rPr lang="en-US" sz="2800" dirty="0" smtClean="0"/>
              <a:t>Well, it is </a:t>
            </a:r>
            <a:r>
              <a:rPr lang="en-US" sz="2800" b="1" dirty="0">
                <a:solidFill>
                  <a:srgbClr val="00B050"/>
                </a:solidFill>
              </a:rPr>
              <a:t>difficult</a:t>
            </a:r>
            <a:r>
              <a:rPr lang="en-US" sz="2800" dirty="0" smtClean="0"/>
              <a:t>, because the humans are …</a:t>
            </a:r>
            <a:endParaRPr lang="en-US" sz="2800" dirty="0"/>
          </a:p>
        </p:txBody>
      </p:sp>
      <p:pic>
        <p:nvPicPr>
          <p:cNvPr id="4100" name="Picture 4" descr="http://ecx.images-amazon.com/images/I/41rCxCa3-b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981200"/>
            <a:ext cx="2017399" cy="3047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</p:spPr>
        <p:txBody>
          <a:bodyPr/>
          <a:lstStyle/>
          <a:p>
            <a:r>
              <a:rPr lang="en-US" dirty="0" smtClean="0"/>
              <a:t>However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162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gin">
  <a:themeElements>
    <a:clrScheme name="BlackTie">
      <a:dk1>
        <a:srgbClr val="000000"/>
      </a:dk1>
      <a:lt1>
        <a:srgbClr val="FFFFFF"/>
      </a:lt1>
      <a:dk2>
        <a:srgbClr val="46464A"/>
      </a:dk2>
      <a:lt2>
        <a:srgbClr val="E3DCCF"/>
      </a:lt2>
      <a:accent1>
        <a:srgbClr val="6F6F74"/>
      </a:accent1>
      <a:accent2>
        <a:srgbClr val="A7B789"/>
      </a:accent2>
      <a:accent3>
        <a:srgbClr val="BEAE98"/>
      </a:accent3>
      <a:accent4>
        <a:srgbClr val="92A9B9"/>
      </a:accent4>
      <a:accent5>
        <a:srgbClr val="9C8265"/>
      </a:accent5>
      <a:accent6>
        <a:srgbClr val="8D6974"/>
      </a:accent6>
      <a:hlink>
        <a:srgbClr val="67AABF"/>
      </a:hlink>
      <a:folHlink>
        <a:srgbClr val="B1B5AB"/>
      </a:folHlink>
    </a:clrScheme>
    <a:fontScheme name="Origin">
      <a:majorFont>
        <a:latin typeface="Bookman Old Style"/>
        <a:ea typeface=""/>
        <a:cs typeface=""/>
        <a:font script="Grek" typeface="Cambria"/>
        <a:font script="Cyrl" typeface="Cambria"/>
        <a:font script="Jpan" typeface="HG明朝E"/>
        <a:font script="Hang" typeface="돋움"/>
        <a:font script="Hans" typeface="宋体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/>
        <a:ea typeface=""/>
        <a:cs typeface=""/>
        <a:font script="Grek" typeface="Calibri"/>
        <a:font script="Cyrl" typeface="Calibri"/>
        <a:font script="Jpan" typeface="ＭＳ Ｐゴシック"/>
        <a:font script="Hang" typeface="맑은 고딕"/>
        <a:font script="Hans" typeface="华文新魏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rigin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Origin</Template>
  <TotalTime>2923</TotalTime>
  <Words>2422</Words>
  <Application>Microsoft Office PowerPoint</Application>
  <PresentationFormat>On-screen Show (4:3)</PresentationFormat>
  <Paragraphs>470</Paragraphs>
  <Slides>47</Slides>
  <Notes>15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48" baseType="lpstr">
      <vt:lpstr>Origin</vt:lpstr>
      <vt:lpstr>WiseMarket</vt:lpstr>
      <vt:lpstr>PowerPoint Presentation</vt:lpstr>
      <vt:lpstr>PowerPoint Presentation</vt:lpstr>
      <vt:lpstr>Why Human Wisdom?</vt:lpstr>
      <vt:lpstr>Why Human Wisdom?</vt:lpstr>
      <vt:lpstr>Why Human Wisdom?</vt:lpstr>
      <vt:lpstr>Why Human Wisdom?</vt:lpstr>
      <vt:lpstr>Why Human Wisdom?</vt:lpstr>
      <vt:lpstr>However</vt:lpstr>
      <vt:lpstr>Humans</vt:lpstr>
      <vt:lpstr>And…</vt:lpstr>
      <vt:lpstr>Challenges</vt:lpstr>
      <vt:lpstr>Market</vt:lpstr>
      <vt:lpstr>WiseMarket</vt:lpstr>
      <vt:lpstr>Why WiseMarket?</vt:lpstr>
      <vt:lpstr>How Does it Run?</vt:lpstr>
      <vt:lpstr>Outline</vt:lpstr>
      <vt:lpstr>Running Example</vt:lpstr>
      <vt:lpstr>Running Example</vt:lpstr>
      <vt:lpstr>Running Example</vt:lpstr>
      <vt:lpstr>Running Example</vt:lpstr>
      <vt:lpstr>Running Example</vt:lpstr>
      <vt:lpstr>Running Example</vt:lpstr>
      <vt:lpstr>Running Example</vt:lpstr>
      <vt:lpstr>Outline</vt:lpstr>
      <vt:lpstr>Problem Definition</vt:lpstr>
      <vt:lpstr>Problem Definition</vt:lpstr>
      <vt:lpstr>Problem Definition</vt:lpstr>
      <vt:lpstr>Problem Definition</vt:lpstr>
      <vt:lpstr>Problem Definition</vt:lpstr>
      <vt:lpstr>Outline</vt:lpstr>
      <vt:lpstr>Market Confidence</vt:lpstr>
      <vt:lpstr>Market Confidence</vt:lpstr>
      <vt:lpstr>Market Confidence</vt:lpstr>
      <vt:lpstr>Market Confidence</vt:lpstr>
      <vt:lpstr>Market Confidence</vt:lpstr>
      <vt:lpstr>Market Cost</vt:lpstr>
      <vt:lpstr>Market Cost</vt:lpstr>
      <vt:lpstr>Market Cost</vt:lpstr>
      <vt:lpstr>Market Building</vt:lpstr>
      <vt:lpstr>Market Building</vt:lpstr>
      <vt:lpstr>Outline</vt:lpstr>
      <vt:lpstr>Empirical Studies</vt:lpstr>
      <vt:lpstr>Empirical Studies</vt:lpstr>
      <vt:lpstr>Empirical Studies</vt:lpstr>
      <vt:lpstr>Empirical Studies</vt:lpstr>
      <vt:lpstr>Thank You</vt:lpstr>
    </vt:vector>
  </TitlesOfParts>
  <Company>HKUST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WiseMarket</dc:title>
  <dc:creator>caochen</dc:creator>
  <cp:lastModifiedBy>caochen</cp:lastModifiedBy>
  <cp:revision>58</cp:revision>
  <dcterms:created xsi:type="dcterms:W3CDTF">2013-03-30T08:40:30Z</dcterms:created>
  <dcterms:modified xsi:type="dcterms:W3CDTF">2013-08-08T21:03:01Z</dcterms:modified>
</cp:coreProperties>
</file>